
<file path=[Content_Types].xml><?xml version="1.0" encoding="utf-8"?>
<Types xmlns="http://schemas.openxmlformats.org/package/2006/content-types">
  <Default Extension="png" ContentType="image/png"/>
  <Default Extension="emf" ContentType="image/x-emf"/>
  <Default Extension="MOV" ContentType="video/quicktime"/>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66" r:id="rId7"/>
  </p:sldMasterIdLst>
  <p:notesMasterIdLst>
    <p:notesMasterId r:id="rId25"/>
  </p:notesMasterIdLst>
  <p:handoutMasterIdLst>
    <p:handoutMasterId r:id="rId26"/>
  </p:handoutMasterIdLst>
  <p:sldIdLst>
    <p:sldId id="287" r:id="rId8"/>
    <p:sldId id="288" r:id="rId9"/>
    <p:sldId id="289" r:id="rId10"/>
    <p:sldId id="296" r:id="rId11"/>
    <p:sldId id="256" r:id="rId12"/>
    <p:sldId id="266" r:id="rId13"/>
    <p:sldId id="267" r:id="rId14"/>
    <p:sldId id="292" r:id="rId15"/>
    <p:sldId id="304" r:id="rId16"/>
    <p:sldId id="302" r:id="rId17"/>
    <p:sldId id="301" r:id="rId18"/>
    <p:sldId id="291" r:id="rId19"/>
    <p:sldId id="294" r:id="rId20"/>
    <p:sldId id="295" r:id="rId21"/>
    <p:sldId id="297" r:id="rId22"/>
    <p:sldId id="298" r:id="rId23"/>
    <p:sldId id="290" r:id="rId2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de Lab overview" id="{D469E2CD-AE85-4AF0-80C3-D5C55BFF3E78}">
          <p14:sldIdLst>
            <p14:sldId id="287"/>
            <p14:sldId id="288"/>
            <p14:sldId id="289"/>
          </p14:sldIdLst>
        </p14:section>
        <p14:section name="UWP" id="{928049A6-4305-4C70-984E-BB3D21FCB9C5}">
          <p14:sldIdLst>
            <p14:sldId id="296"/>
            <p14:sldId id="256"/>
            <p14:sldId id="266"/>
            <p14:sldId id="267"/>
          </p14:sldIdLst>
        </p14:section>
        <p14:section name="Module Overview" id="{F10A1743-123C-449A-BB83-37EAC9A9EEFB}">
          <p14:sldIdLst>
            <p14:sldId id="292"/>
            <p14:sldId id="304"/>
            <p14:sldId id="302"/>
          </p14:sldIdLst>
        </p14:section>
        <p14:section name="Setup" id="{4E066C7B-B859-4D63-B8B4-C7AA8AD17AD5}">
          <p14:sldIdLst>
            <p14:sldId id="301"/>
            <p14:sldId id="291"/>
            <p14:sldId id="294"/>
            <p14:sldId id="295"/>
          </p14:sldIdLst>
        </p14:section>
        <p14:section name="Untitled Section" id="{C47149BC-5170-4193-9B6A-19C83FF6F0F6}">
          <p14:sldIdLst>
            <p14:sldId id="297"/>
            <p14:sldId id="298"/>
            <p14:sldId id="29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107C10"/>
    <a:srgbClr val="000000"/>
    <a:srgbClr val="323232"/>
    <a:srgbClr val="5C2D91"/>
    <a:srgbClr val="32145A"/>
    <a:srgbClr val="00BCF2"/>
    <a:srgbClr val="002050"/>
    <a:srgbClr val="D63F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3001" autoAdjust="0"/>
  </p:normalViewPr>
  <p:slideViewPr>
    <p:cSldViewPr>
      <p:cViewPr varScale="1">
        <p:scale>
          <a:sx n="77" d="100"/>
          <a:sy n="77" d="100"/>
        </p:scale>
        <p:origin x="576" y="45"/>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75" d="100"/>
        <a:sy n="75" d="100"/>
      </p:scale>
      <p:origin x="0" y="0"/>
    </p:cViewPr>
  </p:sorterViewPr>
  <p:notesViewPr>
    <p:cSldViewPr showGuides="1">
      <p:cViewPr>
        <p:scale>
          <a:sx n="100" d="100"/>
          <a:sy n="100" d="100"/>
        </p:scale>
        <p:origin x="2616" y="90"/>
      </p:cViewPr>
      <p:guideLst>
        <p:guide orient="horz" pos="2880"/>
        <p:guide pos="2160"/>
      </p:guideLst>
    </p:cSldViewPr>
  </p:notesViewPr>
  <p:gridSpacing cx="38100" cy="381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3/30/2016 8:23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5.png>
</file>

<file path=ppt/media/image6.png>
</file>

<file path=ppt/media/image7.png>
</file>

<file path=ppt/media/image8.png>
</file>

<file path=ppt/media/image9.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3/30/2016 8:23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“As a follow-on to this lab, we also have the Azure IoT lab. In that, you’ll learn how to use the Raspberry Pi to send sensor data to IoT Hub and process it using other Azure IoT services.</a:t>
            </a:r>
          </a:p>
          <a:p>
            <a:endParaRPr lang="en-US" baseline="0" dirty="0"/>
          </a:p>
          <a:p>
            <a:r>
              <a:rPr lang="en-US" baseline="0" dirty="0"/>
              <a:t>If you are interested in the underlying IO and other capabilities on devices like the Raspberry Pi, or want to explore more with Azure and devices, we also have the Open Hack in this same room, starting on Day 2.”</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5568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477D98-3E71-4D81-9CE1-4B9284B9C120}" type="slidenum">
              <a:rPr lang="en-US" smtClean="0"/>
              <a:t>9</a:t>
            </a:fld>
            <a:endParaRPr lang="en-US"/>
          </a:p>
        </p:txBody>
      </p:sp>
    </p:spTree>
    <p:extLst>
      <p:ext uri="{BB962C8B-B14F-4D97-AF65-F5344CB8AC3E}">
        <p14:creationId xmlns:p14="http://schemas.microsoft.com/office/powerpoint/2010/main" val="1547741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if you do want to use Cortana?</a:t>
            </a:r>
          </a:p>
          <a:p>
            <a:r>
              <a:rPr lang="en-US" dirty="0" smtClean="0"/>
              <a:t>Windows Phone 8.1 developers have been able to add these features for a while, but now it’s becoming available on desktop too.</a:t>
            </a:r>
          </a:p>
          <a:p>
            <a:r>
              <a:rPr lang="en-US" dirty="0" smtClean="0"/>
              <a:t>You can get Cortana to launch your app using voice commands.</a:t>
            </a:r>
          </a:p>
          <a:p>
            <a:r>
              <a:rPr lang="en-US" dirty="0" smtClean="0"/>
              <a:t>But</a:t>
            </a:r>
            <a:r>
              <a:rPr lang="en-US" baseline="0" dirty="0" smtClean="0"/>
              <a:t> on Windows 10, we’ve extended these capabilities as well, so there is now the ability for Cortana to interact with your apps’ background task, to exchange information with it. This is great, as it allows your user to perform speech interactions with your app without your foreground app being launched at all, making natural, speech-driven interactions with your app easy for your users.</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BC26242-83F5-4F65-A4D3-D4EB511ECF7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4289405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Update phone image</a:t>
            </a:r>
            <a:r>
              <a:rPr lang="en-US" baseline="0" dirty="0" smtClean="0"/>
              <a:t> to a Microsoft phone.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fld id="{E74353ED-ACB2-44BF-A903-985B0AF962B7}" type="datetime1">
              <a:rPr lang="en-US" smtClean="0"/>
              <a:t>3/30/2016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85954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b="1" dirty="0" smtClean="0">
                <a:latin typeface="Segoe"/>
              </a:rPr>
              <a:t>Speakers: </a:t>
            </a:r>
            <a:r>
              <a:rPr lang="en-US" dirty="0" smtClean="0">
                <a:latin typeface="Segoe"/>
              </a:rPr>
              <a:t>Please note this slide will be updated with your session’s QR code during the scrub process which</a:t>
            </a:r>
            <a:r>
              <a:rPr lang="en-US" baseline="0" dirty="0" smtClean="0">
                <a:latin typeface="Segoe"/>
              </a:rPr>
              <a:t> is </a:t>
            </a:r>
            <a:r>
              <a:rPr lang="en-US" dirty="0" smtClean="0">
                <a:latin typeface="Segoe"/>
              </a:rPr>
              <a:t>outlined</a:t>
            </a:r>
            <a:r>
              <a:rPr lang="en-US" baseline="0" dirty="0" smtClean="0">
                <a:latin typeface="Segoe"/>
              </a:rPr>
              <a:t> on side 3. Attendees can scan the QR code for access to your session’s </a:t>
            </a:r>
            <a:r>
              <a:rPr lang="en-US" baseline="0" dirty="0" err="1" smtClean="0">
                <a:latin typeface="Segoe"/>
              </a:rPr>
              <a:t>eval</a:t>
            </a:r>
            <a:r>
              <a:rPr lang="en-US" baseline="0" dirty="0" smtClean="0">
                <a:latin typeface="Segoe"/>
              </a:rPr>
              <a:t>.</a:t>
            </a:r>
            <a:endParaRPr lang="en-US" dirty="0" smtClean="0">
              <a:latin typeface="Segoe"/>
            </a:endParaRP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fld id="{E74353ED-ACB2-44BF-A903-985B0AF962B7}" type="datetime1">
              <a:rPr lang="en-US" smtClean="0"/>
              <a:t>3/30/2016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5165978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5709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29661" y="233152"/>
            <a:ext cx="11375536" cy="679653"/>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29661" y="1476623"/>
            <a:ext cx="11375536" cy="209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48217"/>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95263"/>
            <a:ext cx="11888061" cy="301348"/>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25121362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2" name="TextBox 1"/>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694567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2" name="TextBox 1"/>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405524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6301484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87772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09818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49915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799558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345967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007075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456982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23128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164773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46420172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7407968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649245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927560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26206323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901004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56347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07211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1669329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3299851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31973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481796"/>
            <a:ext cx="11889564" cy="917575"/>
          </a:xfrm>
        </p:spPr>
        <p:txBody>
          <a:bodyPr/>
          <a:lstStyle>
            <a:lvl1pPr marL="0" algn="l" defTabSz="951028" rtl="0" eaLnBrk="1" fontAlgn="base" latinLnBrk="0" hangingPunct="1">
              <a:lnSpc>
                <a:spcPct val="90000"/>
              </a:lnSpc>
              <a:spcBef>
                <a:spcPct val="0"/>
              </a:spcBef>
              <a:spcAft>
                <a:spcPct val="0"/>
              </a:spcAft>
              <a:buNone/>
              <a:defRPr lang="en-US" sz="5507" kern="1200" dirty="0">
                <a:gradFill>
                  <a:gsLst>
                    <a:gs pos="0">
                      <a:srgbClr val="FFFFFF"/>
                    </a:gs>
                    <a:gs pos="100000">
                      <a:srgbClr val="FFFFFF"/>
                    </a:gs>
                  </a:gsLst>
                  <a:lin ang="5400000" scaled="0"/>
                </a:gradFill>
                <a:latin typeface="Segoe UI Light"/>
                <a:ea typeface="+mn-ea"/>
                <a:cs typeface="+mn-cs"/>
              </a:defRPr>
            </a:lvl1pPr>
          </a:lstStyle>
          <a:p>
            <a:r>
              <a:rPr lang="en-US" dirty="0"/>
              <a:t>Click to edit Master title style</a:t>
            </a:r>
          </a:p>
        </p:txBody>
      </p:sp>
    </p:spTree>
    <p:extLst>
      <p:ext uri="{BB962C8B-B14F-4D97-AF65-F5344CB8AC3E}">
        <p14:creationId xmlns:p14="http://schemas.microsoft.com/office/powerpoint/2010/main" val="393478883"/>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7315137" cy="1828007"/>
          </a:xfrm>
          <a:noFill/>
        </p:spPr>
        <p:txBody>
          <a:bodyPr lIns="146304" tIns="109728" rIns="146304"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584" y="6240429"/>
            <a:ext cx="1280587" cy="274320"/>
          </a:xfrm>
          <a:prstGeom prst="rect">
            <a:avLst/>
          </a:prstGeom>
        </p:spPr>
      </p:pic>
    </p:spTree>
    <p:extLst>
      <p:ext uri="{BB962C8B-B14F-4D97-AF65-F5344CB8AC3E}">
        <p14:creationId xmlns:p14="http://schemas.microsoft.com/office/powerpoint/2010/main" val="6695678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8865463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92881"/>
          </a:xfrm>
        </p:spPr>
        <p:txBody>
          <a:bodyPr>
            <a:spAutoFit/>
          </a:bodyPr>
          <a:lstStyle>
            <a:lvl1pPr>
              <a:defRPr sz="3999"/>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8590849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1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80202700"/>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07237793"/>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90307493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528880449"/>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4962"/>
            <a:ext cx="10056812" cy="1015663"/>
          </a:xfrm>
          <a:noFill/>
        </p:spPr>
        <p:txBody>
          <a:bodyPr tIns="91440" bIns="91440" anchor="b" anchorCtr="0">
            <a:spAutoFit/>
          </a:bodyPr>
          <a:lstStyle>
            <a:lvl1pPr>
              <a:defRPr sz="5999"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53078" y="3768007"/>
            <a:ext cx="10058401" cy="683264"/>
          </a:xfrm>
          <a:noFill/>
        </p:spPr>
        <p:txBody>
          <a:bodyPr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30878" y="3497263"/>
            <a:ext cx="9880601"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53078" y="4290791"/>
            <a:ext cx="10058401" cy="627864"/>
          </a:xfrm>
          <a:noFill/>
        </p:spPr>
        <p:txBody>
          <a:bodyPr lIns="182880" tIns="146304" rIns="182880" bIns="146304">
            <a:spAutoFit/>
          </a:bodyPr>
          <a:lstStyle>
            <a:lvl1pPr marL="0" indent="0">
              <a:spcBef>
                <a:spcPts val="0"/>
              </a:spcBef>
              <a:buNone/>
              <a:defRPr sz="24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367318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436475" cy="738536"/>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2016800" y="3889637"/>
            <a:ext cx="8402880" cy="2547600"/>
          </a:xfrm>
          <a:prstGeom prst="rect">
            <a:avLst/>
          </a:prstGeom>
        </p:spPr>
      </p:pic>
    </p:spTree>
    <p:extLst>
      <p:ext uri="{BB962C8B-B14F-4D97-AF65-F5344CB8AC3E}">
        <p14:creationId xmlns:p14="http://schemas.microsoft.com/office/powerpoint/2010/main" val="52089718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75399" y="2284962"/>
            <a:ext cx="7086439" cy="1015663"/>
          </a:xfrm>
          <a:noFill/>
        </p:spPr>
        <p:txBody>
          <a:bodyPr wrap="square" tIns="91440" bIns="91440" anchor="b" anchorCtr="0">
            <a:spAutoFit/>
          </a:bodyPr>
          <a:lstStyle>
            <a:lvl1pPr>
              <a:defRPr sz="5999" spc="-100"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5096036" y="3768007"/>
            <a:ext cx="7087559" cy="683264"/>
          </a:xfrm>
          <a:noFill/>
        </p:spPr>
        <p:txBody>
          <a:bodyPr wrap="square" lIns="182880" tIns="146304" rIns="182880" bIns="146304">
            <a:spAutoFit/>
          </a:bodyPr>
          <a:lstStyle>
            <a:lvl1pPr marL="0" indent="0">
              <a:spcBef>
                <a:spcPts val="0"/>
              </a:spcBef>
              <a:buNone/>
              <a:defRPr sz="2800"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273836" y="3497263"/>
            <a:ext cx="6328660"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4517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293470962"/>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296364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825738888"/>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28706130"/>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67038"/>
            <a:ext cx="11329398" cy="1015663"/>
          </a:xfrm>
          <a:noFill/>
        </p:spPr>
        <p:txBody>
          <a:bodyPr wrap="square" tIns="91440" bIns="91440" anchor="t" anchorCtr="0">
            <a:spAutoFit/>
          </a:bodyPr>
          <a:lstStyle>
            <a:lvl1pPr>
              <a:defRPr sz="5999" spc="-100"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79725820"/>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2440" y="2283442"/>
            <a:ext cx="11329398" cy="1015663"/>
          </a:xfrm>
          <a:noFill/>
        </p:spPr>
        <p:txBody>
          <a:bodyPr wrap="square" tIns="91440" bIns="91440" anchor="t" anchorCtr="0">
            <a:spAutoFit/>
          </a:bodyPr>
          <a:lstStyle>
            <a:lvl1pPr>
              <a:defRPr sz="59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34098399"/>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1986974162"/>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1980991022"/>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FFFFFF"/>
              </a:solidFill>
            </a:endParaRPr>
          </a:p>
        </p:txBody>
      </p:sp>
    </p:spTree>
    <p:extLst>
      <p:ext uri="{BB962C8B-B14F-4D97-AF65-F5344CB8AC3E}">
        <p14:creationId xmlns:p14="http://schemas.microsoft.com/office/powerpoint/2010/main" val="260300245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744288" y="6344303"/>
            <a:ext cx="1408241" cy="353361"/>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endParaRPr lang="en-US" sz="1800">
              <a:solidFill>
                <a:srgbClr val="333333"/>
              </a:solidFill>
            </a:endParaRPr>
          </a:p>
        </p:txBody>
      </p:sp>
    </p:spTree>
    <p:extLst>
      <p:ext uri="{BB962C8B-B14F-4D97-AF65-F5344CB8AC3E}">
        <p14:creationId xmlns:p14="http://schemas.microsoft.com/office/powerpoint/2010/main" val="16732764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269609"/>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1801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67128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6630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0037947"/>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7"/>
            <a:ext cx="11887199"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dirty="0">
                <a:gradFill>
                  <a:gsLst>
                    <a:gs pos="0">
                      <a:srgbClr val="FFFFFF"/>
                    </a:gs>
                    <a:gs pos="100000">
                      <a:srgbClr val="FFFFFF"/>
                    </a:gs>
                  </a:gsLst>
                  <a:lin ang="5400000" scaled="0"/>
                </a:gradFill>
                <a:cs typeface="Segoe UI" pitchFamily="34" charset="0"/>
              </a:rPr>
              <a:t>© </a:t>
            </a:r>
            <a:r>
              <a:rPr lang="en-US" sz="700" dirty="0" smtClean="0">
                <a:gradFill>
                  <a:gsLst>
                    <a:gs pos="0">
                      <a:srgbClr val="FFFFFF"/>
                    </a:gs>
                    <a:gs pos="100000">
                      <a:srgbClr val="FFFFFF"/>
                    </a:gs>
                  </a:gsLst>
                  <a:lin ang="5400000" scaled="0"/>
                </a:gradFill>
                <a:cs typeface="Segoe UI" pitchFamily="34" charset="0"/>
              </a:rPr>
              <a:t>2015 </a:t>
            </a:r>
            <a:r>
              <a:rPr lang="en-US" sz="700"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9233" y="3145040"/>
            <a:ext cx="3291840" cy="705836"/>
          </a:xfrm>
          <a:prstGeom prst="rect">
            <a:avLst/>
          </a:prstGeom>
        </p:spPr>
      </p:pic>
    </p:spTree>
    <p:extLst>
      <p:ext uri="{BB962C8B-B14F-4D97-AF65-F5344CB8AC3E}">
        <p14:creationId xmlns:p14="http://schemas.microsoft.com/office/powerpoint/2010/main" val="2969782988"/>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17107989"/>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12004575"/>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665473441"/>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69731653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26800"/>
            <a:ext cx="11870358" cy="940926"/>
          </a:xfrm>
          <a:prstGeom prst="rect">
            <a:avLst/>
          </a:prstGeom>
        </p:spPr>
        <p:txBody>
          <a:bodyPr anchor="ctr" anchorCtr="0">
            <a:spAutoFit/>
          </a:bodyPr>
          <a:lstStyle>
            <a:lvl1pPr algn="l">
              <a:defRPr sz="5434">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6289020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51957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theme" Target="../theme/theme2.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21" Type="http://schemas.openxmlformats.org/officeDocument/2006/relationships/slideLayout" Target="../slideLayouts/slideLayout64.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5" Type="http://schemas.openxmlformats.org/officeDocument/2006/relationships/theme" Target="../theme/theme3.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20" Type="http://schemas.openxmlformats.org/officeDocument/2006/relationships/slideLayout" Target="../slideLayouts/slideLayout63.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24" Type="http://schemas.openxmlformats.org/officeDocument/2006/relationships/slideLayout" Target="../slideLayouts/slideLayout67.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23" Type="http://schemas.openxmlformats.org/officeDocument/2006/relationships/slideLayout" Target="../slideLayouts/slideLayout66.xml"/><Relationship Id="rId10" Type="http://schemas.openxmlformats.org/officeDocument/2006/relationships/slideLayout" Target="../slideLayouts/slideLayout53.xml"/><Relationship Id="rId19" Type="http://schemas.openxmlformats.org/officeDocument/2006/relationships/slideLayout" Target="../slideLayouts/slideLayout62.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 Id="rId22" Type="http://schemas.openxmlformats.org/officeDocument/2006/relationships/slideLayout" Target="../slideLayouts/slideLayout6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36" Type="http://schemas.openxmlformats.org/officeDocument/2006/relationships/theme" Target="../theme/theme4.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3110899"/>
      </p:ext>
    </p:extLst>
  </p:cSld>
  <p:clrMap bg1="lt1" tx1="dk1" bg2="lt2" tx2="dk2" accent1="accent1" accent2="accent2" accent3="accent3" accent4="accent4" accent5="accent5" accent6="accent6" hlink="hlink" folHlink="folHlink"/>
  <p:sldLayoutIdLst>
    <p:sldLayoutId id="2147484342" r:id="rId1"/>
    <p:sldLayoutId id="2147484343" r:id="rId2"/>
    <p:sldLayoutId id="2147484344" r:id="rId3"/>
    <p:sldLayoutId id="2147484345" r:id="rId4"/>
    <p:sldLayoutId id="2147484346" r:id="rId5"/>
    <p:sldLayoutId id="2147484347" r:id="rId6"/>
    <p:sldLayoutId id="2147484348" r:id="rId7"/>
    <p:sldLayoutId id="2147484349" r:id="rId8"/>
    <p:sldLayoutId id="2147484350" r:id="rId9"/>
    <p:sldLayoutId id="2147484351" r:id="rId10"/>
    <p:sldLayoutId id="2147484352" r:id="rId11"/>
    <p:sldLayoutId id="2147484353" r:id="rId12"/>
    <p:sldLayoutId id="2147484354" r:id="rId13"/>
    <p:sldLayoutId id="2147484355" r:id="rId14"/>
    <p:sldLayoutId id="2147484356" r:id="rId15"/>
    <p:sldLayoutId id="2147484357" r:id="rId16"/>
    <p:sldLayoutId id="2147484358" r:id="rId17"/>
    <p:sldLayoutId id="2147484359" r:id="rId18"/>
    <p:sldLayoutId id="2147484360" r:id="rId19"/>
    <p:sldLayoutId id="2147484361" r:id="rId20"/>
    <p:sldLayoutId id="2147484362" r:id="rId21"/>
    <p:sldLayoutId id="2147484363" r:id="rId22"/>
    <p:sldLayoutId id="2147484364" r:id="rId23"/>
    <p:sldLayoutId id="2147484365"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18729307"/>
      </p:ext>
    </p:extLst>
  </p:cSld>
  <p:clrMap bg1="dk1" tx1="lt1" bg2="dk2" tx2="lt2" accent1="accent1" accent2="accent2" accent3="accent3" accent4="accent4" accent5="accent5" accent6="accent6" hlink="hlink" folHlink="folHlink"/>
  <p:sldLayoutIdLst>
    <p:sldLayoutId id="2147484367" r:id="rId1"/>
    <p:sldLayoutId id="2147484368" r:id="rId2"/>
    <p:sldLayoutId id="2147484369" r:id="rId3"/>
    <p:sldLayoutId id="2147484370" r:id="rId4"/>
    <p:sldLayoutId id="2147484371" r:id="rId5"/>
    <p:sldLayoutId id="2147484372" r:id="rId6"/>
    <p:sldLayoutId id="2147484373" r:id="rId7"/>
    <p:sldLayoutId id="2147484374" r:id="rId8"/>
    <p:sldLayoutId id="2147484375" r:id="rId9"/>
    <p:sldLayoutId id="2147484376" r:id="rId10"/>
    <p:sldLayoutId id="2147484377" r:id="rId11"/>
    <p:sldLayoutId id="2147484378" r:id="rId12"/>
    <p:sldLayoutId id="2147484379" r:id="rId13"/>
    <p:sldLayoutId id="2147484380" r:id="rId14"/>
    <p:sldLayoutId id="2147484381" r:id="rId15"/>
    <p:sldLayoutId id="2147484382" r:id="rId16"/>
    <p:sldLayoutId id="2147484383" r:id="rId17"/>
    <p:sldLayoutId id="2147484384" r:id="rId18"/>
    <p:sldLayoutId id="2147484385" r:id="rId19"/>
    <p:sldLayoutId id="2147484386" r:id="rId20"/>
    <p:sldLayoutId id="2147484387" r:id="rId21"/>
    <p:sldLayoutId id="2147484388" r:id="rId22"/>
    <p:sldLayoutId id="2147484389" r:id="rId23"/>
    <p:sldLayoutId id="2147484390" r:id="rId24"/>
    <p:sldLayoutId id="2147484391" r:id="rId25"/>
    <p:sldLayoutId id="2147484392" r:id="rId26"/>
    <p:sldLayoutId id="2147484393" r:id="rId27"/>
    <p:sldLayoutId id="2147484394" r:id="rId28"/>
    <p:sldLayoutId id="2147484395" r:id="rId29"/>
    <p:sldLayoutId id="2147484396" r:id="rId30"/>
    <p:sldLayoutId id="2147484397" r:id="rId31"/>
    <p:sldLayoutId id="2147484398" r:id="rId32"/>
    <p:sldLayoutId id="2147484399" r:id="rId33"/>
    <p:sldLayoutId id="2147484400" r:id="rId34"/>
    <p:sldLayoutId id="2147484401" r:id="rId35"/>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media" Target="../media/media2.MOV"/><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xml"/><Relationship Id="rId5" Type="http://schemas.openxmlformats.org/officeDocument/2006/relationships/slideLayout" Target="../slideLayouts/slideLayout4.xml"/><Relationship Id="rId4" Type="http://schemas.openxmlformats.org/officeDocument/2006/relationships/video" Target="../media/media2.MO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3244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Rectangle 3"/>
          <p:cNvSpPr/>
          <p:nvPr/>
        </p:nvSpPr>
        <p:spPr bwMode="auto">
          <a:xfrm>
            <a:off x="882" y="-1"/>
            <a:ext cx="12434711" cy="6994525"/>
          </a:xfrm>
          <a:prstGeom prst="rect">
            <a:avLst/>
          </a:prstGeom>
          <a:solidFill>
            <a:schemeClr val="accent1">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Cortana</a:t>
            </a:r>
            <a:endParaRPr lang="en-US" dirty="0"/>
          </a:p>
        </p:txBody>
      </p:sp>
      <p:sp>
        <p:nvSpPr>
          <p:cNvPr id="2" name="Content Placeholder 1"/>
          <p:cNvSpPr>
            <a:spLocks noGrp="1"/>
          </p:cNvSpPr>
          <p:nvPr>
            <p:ph type="body" sz="quarter" idx="10"/>
          </p:nvPr>
        </p:nvSpPr>
        <p:spPr>
          <a:xfrm>
            <a:off x="275482" y="1212850"/>
            <a:ext cx="8276899" cy="4307280"/>
          </a:xfrm>
        </p:spPr>
        <p:txBody>
          <a:bodyPr/>
          <a:lstStyle/>
          <a:p>
            <a:r>
              <a:rPr lang="en-US" dirty="0" smtClean="0"/>
              <a:t>Teach Cortana to use your app on my behalf and</a:t>
            </a:r>
          </a:p>
          <a:p>
            <a:endParaRPr lang="en-US" dirty="0" smtClean="0"/>
          </a:p>
          <a:p>
            <a:r>
              <a:rPr lang="en-US" sz="3264" dirty="0"/>
              <a:t>contextually activate your app</a:t>
            </a:r>
          </a:p>
          <a:p>
            <a:endParaRPr lang="en-US" sz="3264" dirty="0"/>
          </a:p>
          <a:p>
            <a:r>
              <a:rPr lang="en-US" sz="3264" dirty="0"/>
              <a:t>retrieve information or execute an action</a:t>
            </a:r>
          </a:p>
          <a:p>
            <a:r>
              <a:rPr lang="en-US" sz="3264" dirty="0"/>
              <a:t>without loosing focus</a:t>
            </a:r>
          </a:p>
        </p:txBody>
      </p:sp>
    </p:spTree>
    <p:extLst>
      <p:ext uri="{BB962C8B-B14F-4D97-AF65-F5344CB8AC3E}">
        <p14:creationId xmlns:p14="http://schemas.microsoft.com/office/powerpoint/2010/main" val="27978658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Getting setup…</a:t>
            </a:r>
            <a:endParaRPr lang="en-US" dirty="0"/>
          </a:p>
        </p:txBody>
      </p:sp>
    </p:spTree>
    <p:extLst>
      <p:ext uri="{BB962C8B-B14F-4D97-AF65-F5344CB8AC3E}">
        <p14:creationId xmlns:p14="http://schemas.microsoft.com/office/powerpoint/2010/main" val="17253055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 Code Snippets</a:t>
            </a:r>
            <a:endParaRPr lang="en-US" dirty="0"/>
          </a:p>
        </p:txBody>
      </p:sp>
      <p:sp>
        <p:nvSpPr>
          <p:cNvPr id="3" name="Text Placeholder 2"/>
          <p:cNvSpPr>
            <a:spLocks noGrp="1"/>
          </p:cNvSpPr>
          <p:nvPr>
            <p:ph type="body" sz="quarter" idx="10"/>
          </p:nvPr>
        </p:nvSpPr>
        <p:spPr>
          <a:xfrm>
            <a:off x="274638" y="1212850"/>
            <a:ext cx="11887200" cy="1994392"/>
          </a:xfrm>
        </p:spPr>
        <p:txBody>
          <a:bodyPr/>
          <a:lstStyle/>
          <a:p>
            <a:pPr marL="514350" indent="-514350">
              <a:buFont typeface="+mj-lt"/>
              <a:buAutoNum type="arabicPeriod"/>
            </a:pPr>
            <a:r>
              <a:rPr lang="en-US" sz="2800" dirty="0" smtClean="0"/>
              <a:t>Go to </a:t>
            </a:r>
            <a:r>
              <a:rPr lang="en-US" sz="2400" b="1" dirty="0" smtClean="0"/>
              <a:t>C</a:t>
            </a:r>
            <a:r>
              <a:rPr lang="en-US" sz="2400" b="1" dirty="0" smtClean="0"/>
              <a:t>:\</a:t>
            </a:r>
            <a:r>
              <a:rPr lang="en-US" sz="2400" b="1" dirty="0" smtClean="0"/>
              <a:t>Labs\CodeLabs-UWP\Workshop\Module2-MorePersonalComputing\Source</a:t>
            </a:r>
            <a:endParaRPr lang="en-US" sz="2400" b="1" dirty="0" smtClean="0"/>
          </a:p>
          <a:p>
            <a:pPr marL="514350" indent="-514350">
              <a:buFont typeface="+mj-lt"/>
              <a:buAutoNum type="arabicPeriod"/>
            </a:pPr>
            <a:r>
              <a:rPr lang="en-US" sz="2800" dirty="0" smtClean="0"/>
              <a:t>Right-click on </a:t>
            </a:r>
            <a:r>
              <a:rPr lang="en-US" sz="2800" b="1" dirty="0" smtClean="0"/>
              <a:t>Setup.cmd</a:t>
            </a:r>
            <a:r>
              <a:rPr lang="en-US" sz="2800" dirty="0" smtClean="0"/>
              <a:t>, click on </a:t>
            </a:r>
            <a:r>
              <a:rPr lang="en-US" sz="2800" b="1" dirty="0" smtClean="0"/>
              <a:t>Run as administrator</a:t>
            </a:r>
          </a:p>
          <a:p>
            <a:pPr marL="514350" indent="-514350">
              <a:buFont typeface="+mj-lt"/>
              <a:buAutoNum type="arabicPeriod"/>
            </a:pPr>
            <a:r>
              <a:rPr lang="en-US" sz="2800" dirty="0" smtClean="0"/>
              <a:t>Click </a:t>
            </a:r>
            <a:r>
              <a:rPr lang="en-US" sz="2800" b="1" dirty="0" smtClean="0"/>
              <a:t>Yes </a:t>
            </a:r>
            <a:r>
              <a:rPr lang="en-US" sz="2800" dirty="0" smtClean="0"/>
              <a:t>at the User Account Control prompt</a:t>
            </a:r>
          </a:p>
          <a:p>
            <a:pPr marL="514350" indent="-514350">
              <a:buFont typeface="+mj-lt"/>
              <a:buAutoNum type="arabicPeriod"/>
            </a:pPr>
            <a:r>
              <a:rPr lang="en-US" sz="2800" dirty="0" smtClean="0"/>
              <a:t>Select option </a:t>
            </a:r>
            <a:r>
              <a:rPr lang="en-US" sz="2800" b="1" dirty="0" smtClean="0"/>
              <a:t>1</a:t>
            </a:r>
            <a:r>
              <a:rPr lang="en-US" sz="2800" dirty="0" smtClean="0"/>
              <a:t> in the command window</a:t>
            </a:r>
            <a:endParaRPr lang="en-US" sz="2800" dirty="0"/>
          </a:p>
        </p:txBody>
      </p:sp>
      <p:pic>
        <p:nvPicPr>
          <p:cNvPr id="4" name="Picture 3"/>
          <p:cNvPicPr>
            <a:picLocks noChangeAspect="1"/>
          </p:cNvPicPr>
          <p:nvPr/>
        </p:nvPicPr>
        <p:blipFill>
          <a:blip r:embed="rId2"/>
          <a:stretch>
            <a:fillRect/>
          </a:stretch>
        </p:blipFill>
        <p:spPr>
          <a:xfrm>
            <a:off x="922337" y="3207242"/>
            <a:ext cx="6357617" cy="3681521"/>
          </a:xfrm>
          <a:prstGeom prst="rect">
            <a:avLst/>
          </a:prstGeom>
        </p:spPr>
      </p:pic>
      <p:pic>
        <p:nvPicPr>
          <p:cNvPr id="5" name="Picture 4"/>
          <p:cNvPicPr>
            <a:picLocks noChangeAspect="1"/>
          </p:cNvPicPr>
          <p:nvPr/>
        </p:nvPicPr>
        <p:blipFill>
          <a:blip r:embed="rId3"/>
          <a:stretch>
            <a:fillRect/>
          </a:stretch>
        </p:blipFill>
        <p:spPr>
          <a:xfrm>
            <a:off x="7704137" y="3763962"/>
            <a:ext cx="4323284" cy="2324099"/>
          </a:xfrm>
          <a:prstGeom prst="rect">
            <a:avLst/>
          </a:prstGeom>
        </p:spPr>
      </p:pic>
    </p:spTree>
    <p:extLst>
      <p:ext uri="{BB962C8B-B14F-4D97-AF65-F5344CB8AC3E}">
        <p14:creationId xmlns:p14="http://schemas.microsoft.com/office/powerpoint/2010/main" val="349981602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lab manual</a:t>
            </a:r>
            <a:endParaRPr lang="en-US" dirty="0"/>
          </a:p>
        </p:txBody>
      </p:sp>
      <p:sp>
        <p:nvSpPr>
          <p:cNvPr id="3" name="Text Placeholder 2"/>
          <p:cNvSpPr>
            <a:spLocks noGrp="1"/>
          </p:cNvSpPr>
          <p:nvPr>
            <p:ph type="body" sz="quarter" idx="10"/>
          </p:nvPr>
        </p:nvSpPr>
        <p:spPr>
          <a:xfrm>
            <a:off x="274638" y="1212850"/>
            <a:ext cx="11887200" cy="2025170"/>
          </a:xfrm>
        </p:spPr>
        <p:txBody>
          <a:bodyPr/>
          <a:lstStyle/>
          <a:p>
            <a:r>
              <a:rPr lang="en-US" sz="2800" dirty="0" smtClean="0"/>
              <a:t>On your desktop, click the UWP </a:t>
            </a:r>
            <a:r>
              <a:rPr lang="en-US" sz="2800" dirty="0" err="1" smtClean="0"/>
              <a:t>CodeLabs</a:t>
            </a:r>
            <a:r>
              <a:rPr lang="en-US" sz="2800" dirty="0" smtClean="0"/>
              <a:t> icon to open the browser at the </a:t>
            </a:r>
            <a:r>
              <a:rPr lang="en-US" sz="2800" dirty="0" err="1" smtClean="0"/>
              <a:t>Github</a:t>
            </a:r>
            <a:r>
              <a:rPr lang="en-US" sz="2800" dirty="0" smtClean="0"/>
              <a:t> repository for </a:t>
            </a:r>
            <a:r>
              <a:rPr lang="en-US" sz="2800" dirty="0"/>
              <a:t>these </a:t>
            </a:r>
            <a:r>
              <a:rPr lang="en-US" sz="2800" dirty="0" smtClean="0"/>
              <a:t>labs: </a:t>
            </a:r>
            <a:br>
              <a:rPr lang="en-US" sz="2800" dirty="0" smtClean="0"/>
            </a:br>
            <a:r>
              <a:rPr lang="en-US" sz="2800" b="1" dirty="0" smtClean="0"/>
              <a:t>https</a:t>
            </a:r>
            <a:r>
              <a:rPr lang="en-US" sz="2800" b="1" dirty="0"/>
              <a:t>://github.com/Microsoft-Build-2016/CodeLabs-UWP</a:t>
            </a:r>
            <a:endParaRPr lang="en-US" sz="2800" b="1" dirty="0" smtClean="0"/>
          </a:p>
          <a:p>
            <a:endParaRPr lang="en-US" dirty="0"/>
          </a:p>
        </p:txBody>
      </p:sp>
      <p:pic>
        <p:nvPicPr>
          <p:cNvPr id="4" name="Picture 3"/>
          <p:cNvPicPr>
            <a:picLocks noChangeAspect="1"/>
          </p:cNvPicPr>
          <p:nvPr/>
        </p:nvPicPr>
        <p:blipFill>
          <a:blip r:embed="rId2"/>
          <a:stretch>
            <a:fillRect/>
          </a:stretch>
        </p:blipFill>
        <p:spPr>
          <a:xfrm>
            <a:off x="1455737" y="2773362"/>
            <a:ext cx="6343650" cy="3784838"/>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bwMode="auto">
          <a:xfrm>
            <a:off x="1531937" y="5326062"/>
            <a:ext cx="800100" cy="266700"/>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a:xfrm>
            <a:off x="8313737" y="3154362"/>
            <a:ext cx="3714222" cy="461665"/>
          </a:xfrm>
          <a:prstGeom prst="rect">
            <a:avLst/>
          </a:prstGeom>
        </p:spPr>
        <p:txBody>
          <a:bodyPr wrap="none">
            <a:spAutoFit/>
          </a:bodyPr>
          <a:lstStyle/>
          <a:p>
            <a:r>
              <a:rPr lang="en-US" sz="2400" dirty="0">
                <a:solidFill>
                  <a:schemeClr val="tx2"/>
                </a:solidFill>
              </a:rPr>
              <a:t>Click on </a:t>
            </a:r>
            <a:r>
              <a:rPr lang="en-US" sz="2400" b="1" dirty="0">
                <a:solidFill>
                  <a:schemeClr val="tx2"/>
                </a:solidFill>
              </a:rPr>
              <a:t>Workshop</a:t>
            </a:r>
            <a:r>
              <a:rPr lang="en-US" sz="2400" dirty="0">
                <a:solidFill>
                  <a:schemeClr val="tx2"/>
                </a:solidFill>
              </a:rPr>
              <a:t> </a:t>
            </a:r>
            <a:r>
              <a:rPr lang="en-US" sz="2400" dirty="0" smtClean="0">
                <a:solidFill>
                  <a:schemeClr val="tx2"/>
                </a:solidFill>
              </a:rPr>
              <a:t>folder</a:t>
            </a:r>
            <a:endParaRPr lang="en-US" sz="2400" dirty="0">
              <a:solidFill>
                <a:schemeClr val="tx2"/>
              </a:solidFill>
            </a:endParaRPr>
          </a:p>
        </p:txBody>
      </p:sp>
      <p:cxnSp>
        <p:nvCxnSpPr>
          <p:cNvPr id="8" name="Straight Arrow Connector 7"/>
          <p:cNvCxnSpPr>
            <a:stCxn id="6" idx="1"/>
          </p:cNvCxnSpPr>
          <p:nvPr/>
        </p:nvCxnSpPr>
        <p:spPr>
          <a:xfrm flipH="1">
            <a:off x="2522537" y="3385195"/>
            <a:ext cx="5791200" cy="1940867"/>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30923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lab manual</a:t>
            </a:r>
            <a:endParaRPr lang="en-US" dirty="0"/>
          </a:p>
        </p:txBody>
      </p:sp>
      <p:sp>
        <p:nvSpPr>
          <p:cNvPr id="3" name="Text Placeholder 2"/>
          <p:cNvSpPr>
            <a:spLocks noGrp="1"/>
          </p:cNvSpPr>
          <p:nvPr>
            <p:ph type="body" sz="quarter" idx="10"/>
          </p:nvPr>
        </p:nvSpPr>
        <p:spPr>
          <a:xfrm>
            <a:off x="274638" y="1212850"/>
            <a:ext cx="11887200" cy="1046440"/>
          </a:xfrm>
        </p:spPr>
        <p:txBody>
          <a:bodyPr/>
          <a:lstStyle/>
          <a:p>
            <a:r>
              <a:rPr lang="en-US" sz="2800" dirty="0" smtClean="0"/>
              <a:t>Click on the folder for the current module </a:t>
            </a:r>
          </a:p>
          <a:p>
            <a:r>
              <a:rPr lang="en-US" sz="2800" dirty="0" smtClean="0"/>
              <a:t>Scroll down for the </a:t>
            </a:r>
            <a:r>
              <a:rPr lang="en-US" sz="2800" b="1" dirty="0" smtClean="0"/>
              <a:t>README.md</a:t>
            </a:r>
            <a:r>
              <a:rPr lang="en-US" sz="2800" dirty="0" smtClean="0"/>
              <a:t> – this is your lab manual</a:t>
            </a:r>
            <a:endParaRPr lang="en-US" sz="2800" dirty="0"/>
          </a:p>
        </p:txBody>
      </p:sp>
      <p:pic>
        <p:nvPicPr>
          <p:cNvPr id="6" name="Picture 5"/>
          <p:cNvPicPr>
            <a:picLocks noChangeAspect="1"/>
          </p:cNvPicPr>
          <p:nvPr/>
        </p:nvPicPr>
        <p:blipFill>
          <a:blip r:embed="rId2"/>
          <a:stretch>
            <a:fillRect/>
          </a:stretch>
        </p:blipFill>
        <p:spPr>
          <a:xfrm>
            <a:off x="444722" y="2430462"/>
            <a:ext cx="5791200" cy="3851368"/>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a:stretch>
            <a:fillRect/>
          </a:stretch>
        </p:blipFill>
        <p:spPr>
          <a:xfrm>
            <a:off x="5684837" y="2963862"/>
            <a:ext cx="5810250" cy="38955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78759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5965" b="25517"/>
          <a:stretch/>
        </p:blipFill>
        <p:spPr>
          <a:xfrm>
            <a:off x="-1" y="2112657"/>
            <a:ext cx="6219421" cy="4881868"/>
          </a:xfrm>
          <a:prstGeom prst="rect">
            <a:avLst/>
          </a:prstGeom>
        </p:spPr>
      </p:pic>
      <p:sp>
        <p:nvSpPr>
          <p:cNvPr id="2" name="Title 1"/>
          <p:cNvSpPr>
            <a:spLocks noGrp="1"/>
          </p:cNvSpPr>
          <p:nvPr>
            <p:ph type="title"/>
          </p:nvPr>
        </p:nvSpPr>
        <p:spPr/>
        <p:txBody>
          <a:bodyPr/>
          <a:lstStyle/>
          <a:p>
            <a:r>
              <a:rPr lang="en-US" dirty="0"/>
              <a:t>Please Complete An Evaluation Form</a:t>
            </a:r>
            <a:br>
              <a:rPr lang="en-US" dirty="0"/>
            </a:br>
            <a:r>
              <a:rPr lang="en-US" sz="4400" dirty="0"/>
              <a:t>Your input is important</a:t>
            </a:r>
            <a:r>
              <a:rPr lang="en-US" sz="4400" dirty="0" smtClean="0"/>
              <a:t>!</a:t>
            </a:r>
            <a:endParaRPr lang="en-US" dirty="0"/>
          </a:p>
        </p:txBody>
      </p:sp>
      <p:grpSp>
        <p:nvGrpSpPr>
          <p:cNvPr id="6" name="Group 5"/>
          <p:cNvGrpSpPr/>
          <p:nvPr/>
        </p:nvGrpSpPr>
        <p:grpSpPr>
          <a:xfrm>
            <a:off x="8047017" y="2675446"/>
            <a:ext cx="3463271" cy="3463268"/>
            <a:chOff x="4190683" y="2133976"/>
            <a:chExt cx="4391779" cy="4391779"/>
          </a:xfrm>
        </p:grpSpPr>
        <p:pic>
          <p:nvPicPr>
            <p:cNvPr id="13" name="Picture 2"/>
            <p:cNvPicPr>
              <a:picLocks noChangeAspect="1" noChangeArrowheads="1"/>
            </p:cNvPicPr>
            <p:nvPr/>
          </p:nvPicPr>
          <p:blipFill>
            <a:blip r:embed="rId4" cstate="email">
              <a:extLst>
                <a:ext uri="{28A0092B-C50C-407E-A947-70E740481C1C}">
                  <a14:useLocalDpi xmlns:a14="http://schemas.microsoft.com/office/drawing/2010/main" val="0"/>
                </a:ext>
              </a:extLst>
            </a:blip>
            <a:stretch>
              <a:fillRect/>
            </a:stretch>
          </p:blipFill>
          <p:spPr bwMode="auto">
            <a:xfrm>
              <a:off x="4190683" y="2133976"/>
              <a:ext cx="4391779" cy="4391779"/>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rot="19033581">
              <a:off x="4318685" y="3668320"/>
              <a:ext cx="4135775" cy="1323091"/>
            </a:xfrm>
            <a:prstGeom prst="rect">
              <a:avLst/>
            </a:prstGeom>
            <a:gradFill>
              <a:gsLst>
                <a:gs pos="0">
                  <a:schemeClr val="tx1">
                    <a:alpha val="80000"/>
                  </a:schemeClr>
                </a:gs>
                <a:gs pos="40000">
                  <a:schemeClr val="tx1">
                    <a:alpha val="80000"/>
                  </a:schemeClr>
                </a:gs>
              </a:gsLst>
              <a:lin ang="2700000" scaled="1"/>
            </a:gradFill>
          </p:spPr>
          <p:txBody>
            <a:bodyPr wrap="square" lIns="182880" tIns="146304" rIns="182880" bIns="146304" rtlCol="0" anchor="ctr">
              <a:spAutoFit/>
            </a:bodyPr>
            <a:lstStyle/>
            <a:p>
              <a:pPr algn="ctr">
                <a:lnSpc>
                  <a:spcPct val="90000"/>
                </a:lnSpc>
                <a:spcAft>
                  <a:spcPts val="600"/>
                </a:spcAft>
              </a:pPr>
              <a:r>
                <a:rPr lang="en-US" sz="5400" dirty="0" smtClean="0">
                  <a:solidFill>
                    <a:schemeClr val="bg1">
                      <a:lumMod val="75000"/>
                      <a:lumOff val="25000"/>
                    </a:schemeClr>
                  </a:solidFill>
                </a:rPr>
                <a:t>SAMPLE</a:t>
              </a:r>
            </a:p>
          </p:txBody>
        </p:sp>
      </p:grpSp>
      <p:sp>
        <p:nvSpPr>
          <p:cNvPr id="18" name="Text Placeholder 2"/>
          <p:cNvSpPr txBox="1">
            <a:spLocks/>
          </p:cNvSpPr>
          <p:nvPr/>
        </p:nvSpPr>
        <p:spPr>
          <a:xfrm>
            <a:off x="5174256" y="4092592"/>
            <a:ext cx="3150539" cy="628973"/>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5"/>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5"/>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5"/>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5"/>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5"/>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01600" indent="0" algn="ctr">
              <a:spcAft>
                <a:spcPts val="600"/>
              </a:spcAft>
              <a:buFontTx/>
              <a:buNone/>
            </a:pPr>
            <a:r>
              <a:rPr lang="en-US" sz="2800" u="sng" dirty="0" smtClean="0">
                <a:latin typeface="+mn-lt"/>
              </a:rPr>
              <a:t>or</a:t>
            </a:r>
          </a:p>
        </p:txBody>
      </p:sp>
      <p:pic>
        <p:nvPicPr>
          <p:cNvPr id="9" name="Picture 8"/>
          <p:cNvPicPr>
            <a:picLocks noChangeAspect="1"/>
          </p:cNvPicPr>
          <p:nvPr/>
        </p:nvPicPr>
        <p:blipFill>
          <a:blip r:embed="rId6"/>
          <a:stretch>
            <a:fillRect/>
          </a:stretch>
        </p:blipFill>
        <p:spPr>
          <a:xfrm>
            <a:off x="7864253" y="2675446"/>
            <a:ext cx="3661060" cy="3661060"/>
          </a:xfrm>
          <a:prstGeom prst="rect">
            <a:avLst/>
          </a:prstGeom>
        </p:spPr>
      </p:pic>
    </p:spTree>
    <p:extLst>
      <p:ext uri="{BB962C8B-B14F-4D97-AF65-F5344CB8AC3E}">
        <p14:creationId xmlns:p14="http://schemas.microsoft.com/office/powerpoint/2010/main" val="2018092588"/>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Evaluate this session</a:t>
            </a:r>
            <a:endParaRPr lang="en-US" dirty="0"/>
          </a:p>
        </p:txBody>
      </p:sp>
      <p:pic>
        <p:nvPicPr>
          <p:cNvPr id="10" name="Picture 2"/>
          <p:cNvPicPr>
            <a:picLocks noChangeAspect="1" noChangeArrowheads="1"/>
          </p:cNvPicPr>
          <p:nvPr/>
        </p:nvPicPr>
        <p:blipFill>
          <a:blip r:embed="rId3" cstate="email">
            <a:extLst>
              <a:ext uri="{28A0092B-C50C-407E-A947-70E740481C1C}">
                <a14:useLocalDpi xmlns:a14="http://schemas.microsoft.com/office/drawing/2010/main" val="0"/>
              </a:ext>
            </a:extLst>
          </a:blip>
          <a:stretch>
            <a:fillRect/>
          </a:stretch>
        </p:blipFill>
        <p:spPr bwMode="auto">
          <a:xfrm>
            <a:off x="3475830" y="1212849"/>
            <a:ext cx="5484814" cy="54848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rot="19033581">
            <a:off x="4316015" y="3190942"/>
            <a:ext cx="4135775" cy="1403461"/>
          </a:xfrm>
          <a:prstGeom prst="rect">
            <a:avLst/>
          </a:prstGeom>
          <a:gradFill>
            <a:gsLst>
              <a:gs pos="0">
                <a:schemeClr val="tx1">
                  <a:alpha val="80000"/>
                </a:schemeClr>
              </a:gs>
              <a:gs pos="40000">
                <a:schemeClr val="tx1">
                  <a:alpha val="80000"/>
                </a:schemeClr>
              </a:gs>
            </a:gsLst>
            <a:lin ang="2700000" scaled="1"/>
          </a:gradFill>
        </p:spPr>
        <p:txBody>
          <a:bodyPr wrap="square" lIns="182880" tIns="146304" rIns="182880" bIns="146304" rtlCol="0">
            <a:spAutoFit/>
          </a:bodyPr>
          <a:lstStyle/>
          <a:p>
            <a:pPr>
              <a:lnSpc>
                <a:spcPct val="90000"/>
              </a:lnSpc>
              <a:spcAft>
                <a:spcPts val="600"/>
              </a:spcAft>
            </a:pPr>
            <a:r>
              <a:rPr lang="en-US" sz="8000" dirty="0" smtClean="0">
                <a:solidFill>
                  <a:schemeClr val="bg1">
                    <a:lumMod val="75000"/>
                    <a:lumOff val="25000"/>
                  </a:schemeClr>
                </a:solidFill>
              </a:rPr>
              <a:t>SAMPLE</a:t>
            </a:r>
          </a:p>
        </p:txBody>
      </p:sp>
      <p:pic>
        <p:nvPicPr>
          <p:cNvPr id="3" name="Picture 2"/>
          <p:cNvPicPr>
            <a:picLocks noChangeAspect="1"/>
          </p:cNvPicPr>
          <p:nvPr/>
        </p:nvPicPr>
        <p:blipFill>
          <a:blip r:embed="rId4"/>
          <a:stretch>
            <a:fillRect/>
          </a:stretch>
        </p:blipFill>
        <p:spPr>
          <a:xfrm>
            <a:off x="3836987" y="1574006"/>
            <a:ext cx="4762500" cy="4762500"/>
          </a:xfrm>
          <a:prstGeom prst="rect">
            <a:avLst/>
          </a:prstGeom>
        </p:spPr>
      </p:pic>
    </p:spTree>
    <p:extLst>
      <p:ext uri="{BB962C8B-B14F-4D97-AF65-F5344CB8AC3E}">
        <p14:creationId xmlns:p14="http://schemas.microsoft.com/office/powerpoint/2010/main" val="386116873"/>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945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1" y="1592262"/>
            <a:ext cx="11087035" cy="2362202"/>
          </a:xfrm>
        </p:spPr>
        <p:txBody>
          <a:bodyPr/>
          <a:lstStyle/>
          <a:p>
            <a:pPr>
              <a:spcAft>
                <a:spcPts val="1200"/>
              </a:spcAft>
            </a:pPr>
            <a:r>
              <a:rPr lang="en-GB" sz="3600" b="1" dirty="0">
                <a:latin typeface="+mn-lt"/>
              </a:rPr>
              <a:t>Build Code Lab </a:t>
            </a:r>
            <a:r>
              <a:rPr lang="en-GB" dirty="0" smtClean="0"/>
              <a:t/>
            </a:r>
            <a:br>
              <a:rPr lang="en-GB" dirty="0" smtClean="0"/>
            </a:br>
            <a:r>
              <a:rPr lang="en-GB" dirty="0" smtClean="0"/>
              <a:t>UWP </a:t>
            </a:r>
            <a:r>
              <a:rPr lang="en-GB" dirty="0"/>
              <a:t>Development </a:t>
            </a:r>
            <a:r>
              <a:rPr lang="en-GB" dirty="0" smtClean="0"/>
              <a:t>2: </a:t>
            </a:r>
            <a:r>
              <a:rPr lang="en-GB" dirty="0" smtClean="0"/>
              <a:t/>
            </a:r>
            <a:br>
              <a:rPr lang="en-GB" dirty="0" smtClean="0"/>
            </a:br>
            <a:r>
              <a:rPr lang="en-GB" dirty="0" smtClean="0"/>
              <a:t>more personal Computing</a:t>
            </a:r>
            <a:endParaRPr lang="en-US" dirty="0"/>
          </a:p>
        </p:txBody>
      </p:sp>
      <p:sp>
        <p:nvSpPr>
          <p:cNvPr id="3" name="Text Placeholder 2"/>
          <p:cNvSpPr>
            <a:spLocks noGrp="1"/>
          </p:cNvSpPr>
          <p:nvPr>
            <p:ph type="body" sz="quarter" idx="12"/>
          </p:nvPr>
        </p:nvSpPr>
        <p:spPr/>
        <p:txBody>
          <a:bodyPr/>
          <a:lstStyle/>
          <a:p>
            <a:r>
              <a:rPr lang="en-US" dirty="0" smtClean="0"/>
              <a:t>Andy Wigley   	@</a:t>
            </a:r>
            <a:r>
              <a:rPr lang="en-US" dirty="0" err="1" smtClean="0"/>
              <a:t>andy_wigley</a:t>
            </a:r>
            <a:endParaRPr lang="en-US" dirty="0" smtClean="0"/>
          </a:p>
          <a:p>
            <a:r>
              <a:rPr lang="en-US" dirty="0" smtClean="0"/>
              <a:t>Mike Taulty	@</a:t>
            </a:r>
            <a:r>
              <a:rPr lang="en-US" dirty="0" err="1" smtClean="0"/>
              <a:t>mtaulty</a:t>
            </a:r>
            <a:endParaRPr lang="en-US" dirty="0"/>
          </a:p>
        </p:txBody>
      </p:sp>
      <p:sp>
        <p:nvSpPr>
          <p:cNvPr id="4" name="Text Placeholder 3"/>
          <p:cNvSpPr>
            <a:spLocks noGrp="1"/>
          </p:cNvSpPr>
          <p:nvPr>
            <p:ph type="body" sz="quarter" idx="13"/>
          </p:nvPr>
        </p:nvSpPr>
        <p:spPr/>
        <p:txBody>
          <a:bodyPr/>
          <a:lstStyle/>
          <a:p>
            <a:r>
              <a:rPr lang="en-US" dirty="0" smtClean="0"/>
              <a:t>L725</a:t>
            </a:r>
            <a:endParaRPr lang="en-US" dirty="0"/>
          </a:p>
        </p:txBody>
      </p:sp>
    </p:spTree>
    <p:extLst>
      <p:ext uri="{BB962C8B-B14F-4D97-AF65-F5344CB8AC3E}">
        <p14:creationId xmlns:p14="http://schemas.microsoft.com/office/powerpoint/2010/main" val="1883690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Proctors</a:t>
            </a:r>
            <a:endParaRPr lang="en-US" dirty="0"/>
          </a:p>
        </p:txBody>
      </p:sp>
      <p:sp>
        <p:nvSpPr>
          <p:cNvPr id="3" name="Text Placeholder 2"/>
          <p:cNvSpPr>
            <a:spLocks noGrp="1"/>
          </p:cNvSpPr>
          <p:nvPr>
            <p:ph type="body" sz="quarter" idx="10"/>
          </p:nvPr>
        </p:nvSpPr>
        <p:spPr>
          <a:xfrm>
            <a:off x="274638" y="1212850"/>
            <a:ext cx="11887200" cy="6629507"/>
          </a:xfrm>
        </p:spPr>
        <p:txBody>
          <a:bodyPr/>
          <a:lstStyle/>
          <a:p>
            <a:r>
              <a:rPr lang="en-US" dirty="0" smtClean="0"/>
              <a:t>Proctors are here to help you!</a:t>
            </a:r>
          </a:p>
          <a:p>
            <a:r>
              <a:rPr lang="en-US" dirty="0" smtClean="0"/>
              <a:t>Raise your hand if you need any assistance</a:t>
            </a:r>
          </a:p>
          <a:p>
            <a:endParaRPr lang="en-US" sz="2800" dirty="0"/>
          </a:p>
          <a:p>
            <a:r>
              <a:rPr lang="en-US" sz="2800" dirty="0" smtClean="0"/>
              <a:t>Jason Short</a:t>
            </a:r>
            <a:r>
              <a:rPr lang="en-US" sz="2800" dirty="0"/>
              <a:t> </a:t>
            </a:r>
            <a:r>
              <a:rPr lang="en-US" sz="2800" dirty="0" smtClean="0"/>
              <a:t>			DX</a:t>
            </a:r>
          </a:p>
          <a:p>
            <a:r>
              <a:rPr lang="en-US" sz="2800" dirty="0" smtClean="0"/>
              <a:t>Juliette Weiss 		Design</a:t>
            </a:r>
          </a:p>
          <a:p>
            <a:r>
              <a:rPr lang="en-US" sz="2800" dirty="0" smtClean="0"/>
              <a:t>Kelsey Huebner</a:t>
            </a:r>
            <a:r>
              <a:rPr lang="en-US" sz="2800" dirty="0"/>
              <a:t> </a:t>
            </a:r>
            <a:r>
              <a:rPr lang="en-US" sz="2800" dirty="0" smtClean="0"/>
              <a:t>		DX</a:t>
            </a:r>
          </a:p>
          <a:p>
            <a:r>
              <a:rPr lang="en-US" sz="2800" dirty="0" smtClean="0"/>
              <a:t>Cory </a:t>
            </a:r>
            <a:r>
              <a:rPr lang="en-US" sz="2800" dirty="0" err="1" smtClean="0"/>
              <a:t>Hendrixson</a:t>
            </a:r>
            <a:r>
              <a:rPr lang="en-US" sz="2800" dirty="0" smtClean="0"/>
              <a:t> 		Windows </a:t>
            </a:r>
            <a:r>
              <a:rPr lang="en-US" sz="2800" dirty="0"/>
              <a:t>Development Group</a:t>
            </a:r>
            <a:endParaRPr lang="en-US" sz="2800" dirty="0" smtClean="0"/>
          </a:p>
          <a:p>
            <a:r>
              <a:rPr lang="en-US" sz="2800" dirty="0" smtClean="0"/>
              <a:t>Travis Wilson</a:t>
            </a:r>
            <a:r>
              <a:rPr lang="en-US" sz="2800" dirty="0"/>
              <a:t> </a:t>
            </a:r>
            <a:r>
              <a:rPr lang="en-US" sz="2800" dirty="0" smtClean="0"/>
              <a:t>		Windows </a:t>
            </a:r>
            <a:r>
              <a:rPr lang="en-US" sz="2800" dirty="0"/>
              <a:t>Development Group</a:t>
            </a:r>
            <a:endParaRPr lang="en-US" sz="2800" dirty="0" smtClean="0"/>
          </a:p>
          <a:p>
            <a:r>
              <a:rPr lang="en-US" sz="2800" dirty="0" smtClean="0"/>
              <a:t>Vishwac Sena Kannan</a:t>
            </a:r>
            <a:r>
              <a:rPr lang="en-US" sz="2800" dirty="0"/>
              <a:t> </a:t>
            </a:r>
            <a:r>
              <a:rPr lang="en-US" sz="2800" dirty="0" smtClean="0"/>
              <a:t>	Windows </a:t>
            </a:r>
            <a:r>
              <a:rPr lang="en-US" sz="2800" dirty="0"/>
              <a:t>Development Group</a:t>
            </a:r>
            <a:endParaRPr lang="en-US" sz="2800" dirty="0" smtClean="0"/>
          </a:p>
          <a:p>
            <a:r>
              <a:rPr lang="en-US" sz="2800" dirty="0" smtClean="0"/>
              <a:t>Francis Zhou		Inking</a:t>
            </a:r>
          </a:p>
          <a:p>
            <a:r>
              <a:rPr lang="en-US" sz="2800" dirty="0" smtClean="0"/>
              <a:t>Dorrene Brown 		Cortana</a:t>
            </a:r>
          </a:p>
          <a:p>
            <a:r>
              <a:rPr lang="en-US" sz="2800" dirty="0" smtClean="0"/>
              <a:t>Shawn Henry		Windows Development Group</a:t>
            </a:r>
          </a:p>
          <a:p>
            <a:r>
              <a:rPr lang="en-US" sz="2800" dirty="0" smtClean="0"/>
              <a:t>Paul Rambo			Windows </a:t>
            </a:r>
            <a:r>
              <a:rPr lang="en-US" sz="2800" dirty="0"/>
              <a:t>Development Group</a:t>
            </a:r>
          </a:p>
        </p:txBody>
      </p:sp>
    </p:spTree>
    <p:extLst>
      <p:ext uri="{BB962C8B-B14F-4D97-AF65-F5344CB8AC3E}">
        <p14:creationId xmlns:p14="http://schemas.microsoft.com/office/powerpoint/2010/main" val="50077109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3514" y="1695643"/>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2" name="Title 1"/>
          <p:cNvSpPr>
            <a:spLocks noGrp="1"/>
          </p:cNvSpPr>
          <p:nvPr>
            <p:ph type="title"/>
          </p:nvPr>
        </p:nvSpPr>
        <p:spPr/>
        <p:txBody>
          <a:bodyPr/>
          <a:lstStyle/>
          <a:p>
            <a:r>
              <a:rPr lang="en-US" dirty="0" smtClean="0"/>
              <a:t>UWP </a:t>
            </a:r>
            <a:r>
              <a:rPr lang="en-US" dirty="0"/>
              <a:t>Lab Modules</a:t>
            </a:r>
          </a:p>
        </p:txBody>
      </p:sp>
      <p:sp>
        <p:nvSpPr>
          <p:cNvPr id="5" name="Text Placeholder 6"/>
          <p:cNvSpPr txBox="1">
            <a:spLocks/>
          </p:cNvSpPr>
          <p:nvPr/>
        </p:nvSpPr>
        <p:spPr>
          <a:xfrm>
            <a:off x="365760" y="1792347"/>
            <a:ext cx="11704320"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32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rPr>
              <a:t> </a:t>
            </a:r>
          </a:p>
        </p:txBody>
      </p:sp>
      <p:sp>
        <p:nvSpPr>
          <p:cNvPr id="6" name="Text Placeholder 6"/>
          <p:cNvSpPr txBox="1">
            <a:spLocks/>
          </p:cNvSpPr>
          <p:nvPr/>
        </p:nvSpPr>
        <p:spPr>
          <a:xfrm>
            <a:off x="379899" y="2211447"/>
            <a:ext cx="11704320"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200" b="0" i="0" u="none" strike="noStrike" kern="1200" cap="none" spc="0" normalizeH="0" baseline="0" noProof="0" dirty="0">
              <a:ln>
                <a:noFill/>
              </a:ln>
              <a:gradFill>
                <a:gsLst>
                  <a:gs pos="1250">
                    <a:schemeClr val="tx1"/>
                  </a:gs>
                  <a:gs pos="100000">
                    <a:schemeClr val="tx1"/>
                  </a:gs>
                </a:gsLst>
                <a:lin ang="5400000" scaled="0"/>
              </a:gradFill>
              <a:effectLst/>
              <a:uLnTx/>
              <a:uFillTx/>
              <a:latin typeface="+mj-lt"/>
              <a:ea typeface="+mn-ea"/>
              <a:cs typeface="+mn-cs"/>
            </a:endParaRPr>
          </a:p>
        </p:txBody>
      </p:sp>
      <p:sp>
        <p:nvSpPr>
          <p:cNvPr id="8" name="Rectangle 7"/>
          <p:cNvSpPr/>
          <p:nvPr/>
        </p:nvSpPr>
        <p:spPr bwMode="auto">
          <a:xfrm>
            <a:off x="1903493" y="2392362"/>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smtClean="0">
                <a:ln>
                  <a:noFill/>
                </a:ln>
                <a:gradFill>
                  <a:gsLst>
                    <a:gs pos="0">
                      <a:srgbClr val="FFFFFF"/>
                    </a:gs>
                    <a:gs pos="100000">
                      <a:srgbClr val="FFFFFF"/>
                    </a:gs>
                  </a:gsLst>
                  <a:lin ang="5400000" scaled="0"/>
                </a:gradFill>
                <a:effectLst/>
                <a:uLnTx/>
                <a:uFillTx/>
                <a:ea typeface="Segoe UI" pitchFamily="34" charset="0"/>
                <a:cs typeface="Segoe UI" pitchFamily="34" charset="0"/>
              </a:rPr>
              <a:t>Building an Adaptive UI</a:t>
            </a: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 name="Rectangle 8"/>
          <p:cNvSpPr/>
          <p:nvPr/>
        </p:nvSpPr>
        <p:spPr bwMode="auto">
          <a:xfrm>
            <a:off x="745570" y="2392361"/>
            <a:ext cx="1066800" cy="10668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kern="0" dirty="0">
                <a:gradFill>
                  <a:gsLst>
                    <a:gs pos="0">
                      <a:srgbClr val="FFFFFF"/>
                    </a:gs>
                    <a:gs pos="100000">
                      <a:srgbClr val="FFFFFF"/>
                    </a:gs>
                  </a:gsLst>
                  <a:lin ang="5400000" scaled="0"/>
                </a:gradFill>
                <a:ea typeface="Segoe UI" pitchFamily="34" charset="0"/>
                <a:cs typeface="Segoe UI" pitchFamily="34" charset="0"/>
              </a:rPr>
              <a:t>1</a:t>
            </a:r>
          </a:p>
        </p:txBody>
      </p:sp>
      <p:sp>
        <p:nvSpPr>
          <p:cNvPr id="11" name="Rectangle 10"/>
          <p:cNvSpPr/>
          <p:nvPr/>
        </p:nvSpPr>
        <p:spPr bwMode="auto">
          <a:xfrm>
            <a:off x="1903493" y="3704234"/>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smtClean="0">
                <a:ln>
                  <a:noFill/>
                </a:ln>
                <a:gradFill>
                  <a:gsLst>
                    <a:gs pos="0">
                      <a:srgbClr val="FFFFFF"/>
                    </a:gs>
                    <a:gs pos="100000">
                      <a:srgbClr val="FFFFFF"/>
                    </a:gs>
                  </a:gsLst>
                  <a:lin ang="5400000" scaled="0"/>
                </a:gradFill>
                <a:effectLst/>
                <a:uLnTx/>
                <a:uFillTx/>
                <a:ea typeface="Segoe UI" pitchFamily="34" charset="0"/>
                <a:cs typeface="Segoe UI" pitchFamily="34" charset="0"/>
              </a:rPr>
              <a:t>More Personal Computing</a:t>
            </a: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chemeClr val="accent2">
                    <a:lumMod val="25000"/>
                    <a:lumOff val="75000"/>
                  </a:schemeClr>
                </a:solidFill>
                <a:effectLst/>
                <a:uLnTx/>
                <a:uFillTx/>
                <a:ea typeface="Segoe UI" pitchFamily="34" charset="0"/>
                <a:cs typeface="Segoe UI" pitchFamily="34" charset="0"/>
              </a:rPr>
              <a:t>(Follows on from </a:t>
            </a:r>
            <a:r>
              <a:rPr kumimoji="0" lang="en-US" sz="2400" b="0" i="0" u="none" strike="noStrike" kern="0" cap="none" spc="0" normalizeH="0" baseline="0" noProof="0" dirty="0">
                <a:ln>
                  <a:noFill/>
                </a:ln>
                <a:solidFill>
                  <a:schemeClr val="accent2">
                    <a:lumMod val="25000"/>
                    <a:lumOff val="75000"/>
                  </a:schemeClr>
                </a:solidFill>
                <a:effectLst/>
                <a:uLnTx/>
                <a:uFillTx/>
                <a:ea typeface="Segoe UI" pitchFamily="34" charset="0"/>
                <a:cs typeface="Segoe UI" pitchFamily="34" charset="0"/>
              </a:rPr>
              <a:t>Module </a:t>
            </a:r>
            <a:r>
              <a:rPr kumimoji="0" lang="en-US" sz="2400" b="0" i="0" u="none" strike="noStrike" kern="0" cap="none" spc="0" normalizeH="0" baseline="0" noProof="0" dirty="0" smtClean="0">
                <a:ln>
                  <a:noFill/>
                </a:ln>
                <a:solidFill>
                  <a:schemeClr val="accent2">
                    <a:lumMod val="25000"/>
                    <a:lumOff val="75000"/>
                  </a:schemeClr>
                </a:solidFill>
                <a:effectLst/>
                <a:uLnTx/>
                <a:uFillTx/>
                <a:ea typeface="Segoe UI" pitchFamily="34" charset="0"/>
                <a:cs typeface="Segoe UI" pitchFamily="34" charset="0"/>
              </a:rPr>
              <a:t>1,</a:t>
            </a:r>
            <a:r>
              <a:rPr kumimoji="0" lang="en-US" sz="2400" b="0" i="0" u="none" strike="noStrike" kern="0" cap="none" spc="0" normalizeH="0" noProof="0" dirty="0" smtClean="0">
                <a:ln>
                  <a:noFill/>
                </a:ln>
                <a:solidFill>
                  <a:schemeClr val="accent2">
                    <a:lumMod val="25000"/>
                    <a:lumOff val="75000"/>
                  </a:schemeClr>
                </a:solidFill>
                <a:effectLst/>
                <a:uLnTx/>
                <a:uFillTx/>
                <a:ea typeface="Segoe UI" pitchFamily="34" charset="0"/>
                <a:cs typeface="Segoe UI" pitchFamily="34" charset="0"/>
              </a:rPr>
              <a:t> but can be done independently</a:t>
            </a:r>
            <a:r>
              <a:rPr kumimoji="0" lang="en-US" sz="2400" b="0" i="0" u="none" strike="noStrike" kern="0" cap="none" spc="0" normalizeH="0" baseline="0" noProof="0" dirty="0" smtClean="0">
                <a:ln>
                  <a:noFill/>
                </a:ln>
                <a:solidFill>
                  <a:schemeClr val="accent2">
                    <a:lumMod val="25000"/>
                    <a:lumOff val="75000"/>
                  </a:schemeClr>
                </a:solidFill>
                <a:effectLst/>
                <a:uLnTx/>
                <a:uFillTx/>
                <a:ea typeface="Segoe UI" pitchFamily="34" charset="0"/>
                <a:cs typeface="Segoe UI" pitchFamily="34" charset="0"/>
              </a:rPr>
              <a:t>)</a:t>
            </a:r>
            <a:endParaRPr kumimoji="0" lang="en-US" sz="2400" b="0" i="0" u="none" strike="noStrike" kern="0" cap="none" spc="0" normalizeH="0" baseline="0" noProof="0" dirty="0">
              <a:ln>
                <a:noFill/>
              </a:ln>
              <a:solidFill>
                <a:schemeClr val="accent2">
                  <a:lumMod val="25000"/>
                  <a:lumOff val="75000"/>
                </a:schemeClr>
              </a:solidFill>
              <a:effectLst/>
              <a:uLnTx/>
              <a:uFillTx/>
              <a:ea typeface="Segoe UI" pitchFamily="34" charset="0"/>
              <a:cs typeface="Segoe UI" pitchFamily="34" charset="0"/>
            </a:endParaRPr>
          </a:p>
        </p:txBody>
      </p:sp>
      <p:sp>
        <p:nvSpPr>
          <p:cNvPr id="12" name="Rectangle 11"/>
          <p:cNvSpPr/>
          <p:nvPr/>
        </p:nvSpPr>
        <p:spPr bwMode="auto">
          <a:xfrm>
            <a:off x="745570" y="3700316"/>
            <a:ext cx="1066800" cy="1066800"/>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kern="0" dirty="0">
                <a:gradFill>
                  <a:gsLst>
                    <a:gs pos="0">
                      <a:srgbClr val="FFFFFF"/>
                    </a:gs>
                    <a:gs pos="100000">
                      <a:srgbClr val="FFFFFF"/>
                    </a:gs>
                  </a:gsLst>
                  <a:lin ang="5400000" scaled="0"/>
                </a:gradFill>
                <a:ea typeface="Segoe UI" pitchFamily="34" charset="0"/>
                <a:cs typeface="Segoe UI" pitchFamily="34" charset="0"/>
              </a:rPr>
              <a:t>2</a:t>
            </a:r>
          </a:p>
        </p:txBody>
      </p:sp>
      <p:sp>
        <p:nvSpPr>
          <p:cNvPr id="13" name="Rectangle 12"/>
          <p:cNvSpPr/>
          <p:nvPr/>
        </p:nvSpPr>
        <p:spPr bwMode="auto">
          <a:xfrm>
            <a:off x="1903493" y="5034749"/>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lvl="0" defTabSz="932472"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Building Connected Mobile Experiences: Cloud and App to </a:t>
            </a:r>
            <a:r>
              <a:rPr lang="en-GB" sz="2400" kern="0" dirty="0" smtClean="0">
                <a:gradFill>
                  <a:gsLst>
                    <a:gs pos="0">
                      <a:srgbClr val="FFFFFF"/>
                    </a:gs>
                    <a:gs pos="100000">
                      <a:srgbClr val="FFFFFF"/>
                    </a:gs>
                  </a:gsLst>
                  <a:lin ang="5400000" scaled="0"/>
                </a:gradFill>
                <a:ea typeface="Segoe UI" pitchFamily="34" charset="0"/>
                <a:cs typeface="Segoe UI" pitchFamily="34" charset="0"/>
              </a:rPr>
              <a:t>App </a:t>
            </a:r>
            <a:r>
              <a:rPr lang="en-US" sz="2400" kern="0" dirty="0">
                <a:solidFill>
                  <a:schemeClr val="accent2">
                    <a:lumMod val="25000"/>
                    <a:lumOff val="75000"/>
                  </a:schemeClr>
                </a:solidFill>
                <a:ea typeface="Segoe UI" pitchFamily="34" charset="0"/>
                <a:cs typeface="Segoe UI" pitchFamily="34" charset="0"/>
              </a:rPr>
              <a:t>(Follows on from Module </a:t>
            </a:r>
            <a:r>
              <a:rPr lang="en-US" sz="2400" kern="0" dirty="0" smtClean="0">
                <a:solidFill>
                  <a:schemeClr val="accent2">
                    <a:lumMod val="25000"/>
                    <a:lumOff val="75000"/>
                  </a:schemeClr>
                </a:solidFill>
                <a:ea typeface="Segoe UI" pitchFamily="34" charset="0"/>
                <a:cs typeface="Segoe UI" pitchFamily="34" charset="0"/>
              </a:rPr>
              <a:t>2, </a:t>
            </a:r>
            <a:r>
              <a:rPr lang="en-US" sz="2400" kern="0" dirty="0">
                <a:solidFill>
                  <a:schemeClr val="accent2">
                    <a:lumMod val="25000"/>
                    <a:lumOff val="75000"/>
                  </a:schemeClr>
                </a:solidFill>
                <a:ea typeface="Segoe UI" pitchFamily="34" charset="0"/>
                <a:cs typeface="Segoe UI" pitchFamily="34" charset="0"/>
              </a:rPr>
              <a:t>but can be done independently</a:t>
            </a:r>
            <a:r>
              <a:rPr kumimoji="0" lang="en-US" sz="2400" b="0" i="0" u="none" strike="noStrike" kern="0" cap="none" spc="0" normalizeH="0" baseline="0" noProof="0" dirty="0" smtClean="0">
                <a:ln>
                  <a:noFill/>
                </a:ln>
                <a:solidFill>
                  <a:schemeClr val="accent2">
                    <a:lumMod val="25000"/>
                    <a:lumOff val="75000"/>
                  </a:schemeClr>
                </a:solidFill>
                <a:effectLst/>
                <a:uLnTx/>
                <a:uFillTx/>
                <a:ea typeface="Segoe UI" pitchFamily="34" charset="0"/>
                <a:cs typeface="Segoe UI" pitchFamily="34" charset="0"/>
              </a:rPr>
              <a:t>)</a:t>
            </a:r>
            <a:endParaRPr kumimoji="0" lang="en-US" sz="2400" b="0" i="0" u="none" strike="noStrike" kern="0" cap="none" spc="0" normalizeH="0" baseline="0" noProof="0" dirty="0">
              <a:ln>
                <a:noFill/>
              </a:ln>
              <a:solidFill>
                <a:schemeClr val="accent2">
                  <a:lumMod val="25000"/>
                  <a:lumOff val="75000"/>
                </a:schemeClr>
              </a:solidFill>
              <a:effectLst/>
              <a:uLnTx/>
              <a:uFillTx/>
              <a:ea typeface="Segoe UI" pitchFamily="34" charset="0"/>
              <a:cs typeface="Segoe UI" pitchFamily="34" charset="0"/>
            </a:endParaRPr>
          </a:p>
        </p:txBody>
      </p:sp>
      <p:sp>
        <p:nvSpPr>
          <p:cNvPr id="14" name="Rectangle 13"/>
          <p:cNvSpPr/>
          <p:nvPr/>
        </p:nvSpPr>
        <p:spPr bwMode="auto">
          <a:xfrm>
            <a:off x="745570" y="5038669"/>
            <a:ext cx="1066800" cy="10668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40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3</a:t>
            </a:r>
          </a:p>
        </p:txBody>
      </p:sp>
    </p:spTree>
    <p:extLst>
      <p:ext uri="{BB962C8B-B14F-4D97-AF65-F5344CB8AC3E}">
        <p14:creationId xmlns:p14="http://schemas.microsoft.com/office/powerpoint/2010/main" val="2582057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a:solidFill>
                  <a:srgbClr val="FF0000"/>
                </a:solidFill>
              </a:rPr>
              <a:t>UWP Code Lab Related Sessions</a:t>
            </a:r>
            <a:r>
              <a:rPr lang="en-US" dirty="0"/>
              <a:t/>
            </a:r>
            <a:br>
              <a:rPr lang="en-US" dirty="0"/>
            </a:br>
            <a:r>
              <a:rPr lang="en-US" dirty="0"/>
              <a:t>Wednesday 03/30</a:t>
            </a:r>
            <a:endParaRPr lang="en-US" dirty="0">
              <a:solidFill>
                <a:srgbClr val="FF0000"/>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1681923406"/>
              </p:ext>
            </p:extLst>
          </p:nvPr>
        </p:nvGraphicFramePr>
        <p:xfrm>
          <a:off x="457199" y="2102565"/>
          <a:ext cx="11522076" cy="4412535"/>
        </p:xfrm>
        <a:graphic>
          <a:graphicData uri="http://schemas.openxmlformats.org/drawingml/2006/table">
            <a:tbl>
              <a:tblPr bandRow="1">
                <a:tableStyleId>{7DF18680-E054-41AD-8BC1-D1AEF772440D}</a:tableStyleId>
              </a:tblPr>
              <a:tblGrid>
                <a:gridCol w="1646238">
                  <a:extLst>
                    <a:ext uri="{9D8B030D-6E8A-4147-A177-3AD203B41FA5}">
                      <a16:colId xmlns:a16="http://schemas.microsoft.com/office/drawing/2014/main" val="2762067195"/>
                    </a:ext>
                  </a:extLst>
                </a:gridCol>
                <a:gridCol w="4114800">
                  <a:extLst>
                    <a:ext uri="{9D8B030D-6E8A-4147-A177-3AD203B41FA5}">
                      <a16:colId xmlns:a16="http://schemas.microsoft.com/office/drawing/2014/main" val="1025087661"/>
                    </a:ext>
                  </a:extLst>
                </a:gridCol>
                <a:gridCol w="5761038">
                  <a:extLst>
                    <a:ext uri="{9D8B030D-6E8A-4147-A177-3AD203B41FA5}">
                      <a16:colId xmlns:a16="http://schemas.microsoft.com/office/drawing/2014/main" val="3121899630"/>
                    </a:ext>
                  </a:extLst>
                </a:gridCol>
              </a:tblGrid>
              <a:tr h="969373">
                <a:tc>
                  <a:txBody>
                    <a:bodyPr/>
                    <a:lstStyle/>
                    <a:p>
                      <a:pPr algn="r"/>
                      <a:r>
                        <a:rPr lang="en-US" dirty="0"/>
                        <a:t>11:30 – 12:30</a:t>
                      </a:r>
                    </a:p>
                  </a:txBody>
                  <a:tcPr/>
                </a:tc>
                <a:tc>
                  <a:txBody>
                    <a:bodyPr/>
                    <a:lstStyle/>
                    <a:p>
                      <a:r>
                        <a:rPr lang="en-US" dirty="0">
                          <a:solidFill>
                            <a:srgbClr val="FF0000"/>
                          </a:solidFill>
                        </a:rPr>
                        <a:t>Universal App Model Overview: What’s New in the UWP App Model</a:t>
                      </a:r>
                      <a:r>
                        <a:rPr lang="en-US" dirty="0"/>
                        <a:t/>
                      </a:r>
                      <a:br>
                        <a:rPr lang="en-US" dirty="0"/>
                      </a:br>
                      <a:r>
                        <a:rPr lang="en-US" dirty="0"/>
                        <a:t>Marriott 9</a:t>
                      </a:r>
                    </a:p>
                  </a:txBody>
                  <a:tcPr/>
                </a:tc>
                <a:tc>
                  <a:txBody>
                    <a:bodyPr/>
                    <a:lstStyle/>
                    <a:p>
                      <a:endParaRPr lang="en-US" dirty="0"/>
                    </a:p>
                  </a:txBody>
                  <a:tcPr/>
                </a:tc>
                <a:extLst>
                  <a:ext uri="{0D108BD9-81ED-4DB2-BD59-A6C34878D82A}">
                    <a16:rowId xmlns:a16="http://schemas.microsoft.com/office/drawing/2014/main" val="2085132217"/>
                  </a:ext>
                </a:extLst>
              </a:tr>
              <a:tr h="984886">
                <a:tc>
                  <a:txBody>
                    <a:bodyPr/>
                    <a:lstStyle/>
                    <a:p>
                      <a:pPr algn="r"/>
                      <a:r>
                        <a:rPr lang="en-US" dirty="0"/>
                        <a:t>14:00 – 15:00</a:t>
                      </a:r>
                    </a:p>
                  </a:txBody>
                  <a:tcPr/>
                </a:tc>
                <a:tc>
                  <a:txBody>
                    <a:bodyPr/>
                    <a:lstStyle/>
                    <a:p>
                      <a:r>
                        <a:rPr lang="en-US" dirty="0">
                          <a:solidFill>
                            <a:srgbClr val="FF0000"/>
                          </a:solidFill>
                        </a:rPr>
                        <a:t>What’s New in Windows UI/UX for Universal Windows Apps</a:t>
                      </a:r>
                    </a:p>
                    <a:p>
                      <a:r>
                        <a:rPr lang="en-US" dirty="0" err="1"/>
                        <a:t>Moscone</a:t>
                      </a:r>
                      <a:r>
                        <a:rPr lang="en-US" dirty="0"/>
                        <a:t> 2004</a:t>
                      </a:r>
                    </a:p>
                  </a:txBody>
                  <a:tcPr/>
                </a:tc>
                <a:tc>
                  <a:txBody>
                    <a:bodyPr/>
                    <a:lstStyle/>
                    <a:p>
                      <a:endParaRPr lang="en-US" dirty="0"/>
                    </a:p>
                  </a:txBody>
                  <a:tcPr/>
                </a:tc>
                <a:extLst>
                  <a:ext uri="{0D108BD9-81ED-4DB2-BD59-A6C34878D82A}">
                    <a16:rowId xmlns:a16="http://schemas.microsoft.com/office/drawing/2014/main" val="1641709895"/>
                  </a:ext>
                </a:extLst>
              </a:tr>
              <a:tr h="1229138">
                <a:tc>
                  <a:txBody>
                    <a:bodyPr/>
                    <a:lstStyle/>
                    <a:p>
                      <a:pPr algn="r"/>
                      <a:r>
                        <a:rPr lang="en-US" dirty="0"/>
                        <a:t>15:30 – 16:30</a:t>
                      </a:r>
                    </a:p>
                  </a:txBody>
                  <a:tcPr/>
                </a:tc>
                <a:tc>
                  <a:txBody>
                    <a:bodyPr/>
                    <a:lstStyle/>
                    <a:p>
                      <a:r>
                        <a:rPr lang="en-US" dirty="0">
                          <a:solidFill>
                            <a:srgbClr val="FF0000"/>
                          </a:solidFill>
                        </a:rPr>
                        <a:t>Bringing Existing Desktop Applications to UWP</a:t>
                      </a:r>
                    </a:p>
                    <a:p>
                      <a:r>
                        <a:rPr lang="en-US" dirty="0" err="1"/>
                        <a:t>Moscone</a:t>
                      </a:r>
                      <a:r>
                        <a:rPr lang="en-US" dirty="0"/>
                        <a:t> 2004</a:t>
                      </a:r>
                    </a:p>
                  </a:txBody>
                  <a:tcPr/>
                </a:tc>
                <a:tc>
                  <a:txBody>
                    <a:bodyPr/>
                    <a:lstStyle/>
                    <a:p>
                      <a:endParaRPr lang="en-US" dirty="0"/>
                    </a:p>
                  </a:txBody>
                  <a:tcPr/>
                </a:tc>
                <a:extLst>
                  <a:ext uri="{0D108BD9-81ED-4DB2-BD59-A6C34878D82A}">
                    <a16:rowId xmlns:a16="http://schemas.microsoft.com/office/drawing/2014/main" val="1606125460"/>
                  </a:ext>
                </a:extLst>
              </a:tr>
              <a:tr h="1229138">
                <a:tc>
                  <a:txBody>
                    <a:bodyPr/>
                    <a:lstStyle/>
                    <a:p>
                      <a:pPr algn="r"/>
                      <a:r>
                        <a:rPr lang="en-US" dirty="0"/>
                        <a:t>17:00 – 18:00</a:t>
                      </a:r>
                    </a:p>
                  </a:txBody>
                  <a:tcPr/>
                </a:tc>
                <a:tc>
                  <a:txBody>
                    <a:bodyPr/>
                    <a:lstStyle/>
                    <a:p>
                      <a:r>
                        <a:rPr lang="en-US" dirty="0">
                          <a:solidFill>
                            <a:srgbClr val="FF0000"/>
                          </a:solidFill>
                        </a:rPr>
                        <a:t>Windows Store and Dev Center Overview: New Capabilities for Helping Developers Succeed</a:t>
                      </a:r>
                    </a:p>
                    <a:p>
                      <a:r>
                        <a:rPr lang="en-US" dirty="0" err="1"/>
                        <a:t>Moscone</a:t>
                      </a:r>
                      <a:r>
                        <a:rPr lang="en-US" dirty="0"/>
                        <a:t> 2001</a:t>
                      </a:r>
                    </a:p>
                  </a:txBody>
                  <a:tcPr/>
                </a:tc>
                <a:tc>
                  <a:txBody>
                    <a:bodyPr/>
                    <a:lstStyle/>
                    <a:p>
                      <a:endParaRPr lang="en-US" dirty="0"/>
                    </a:p>
                  </a:txBody>
                  <a:tcPr/>
                </a:tc>
                <a:extLst>
                  <a:ext uri="{0D108BD9-81ED-4DB2-BD59-A6C34878D82A}">
                    <a16:rowId xmlns:a16="http://schemas.microsoft.com/office/drawing/2014/main" val="1392656908"/>
                  </a:ext>
                </a:extLst>
              </a:tr>
            </a:tbl>
          </a:graphicData>
        </a:graphic>
      </p:graphicFrame>
    </p:spTree>
    <p:extLst>
      <p:ext uri="{BB962C8B-B14F-4D97-AF65-F5344CB8AC3E}">
        <p14:creationId xmlns:p14="http://schemas.microsoft.com/office/powerpoint/2010/main" val="189467922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a:solidFill>
                  <a:srgbClr val="FF0000"/>
                </a:solidFill>
              </a:rPr>
              <a:t>UWP Code Lab Related Sessions</a:t>
            </a:r>
            <a:r>
              <a:rPr lang="en-US" dirty="0"/>
              <a:t/>
            </a:r>
            <a:br>
              <a:rPr lang="en-US" dirty="0"/>
            </a:br>
            <a:r>
              <a:rPr lang="en-US" dirty="0"/>
              <a:t>Thursday 03/31</a:t>
            </a:r>
            <a:endParaRPr lang="en-US" dirty="0">
              <a:solidFill>
                <a:srgbClr val="FF0000"/>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1538853820"/>
              </p:ext>
            </p:extLst>
          </p:nvPr>
        </p:nvGraphicFramePr>
        <p:xfrm>
          <a:off x="455612" y="2125663"/>
          <a:ext cx="11523664" cy="4381499"/>
        </p:xfrm>
        <a:graphic>
          <a:graphicData uri="http://schemas.openxmlformats.org/drawingml/2006/table">
            <a:tbl>
              <a:tblPr bandRow="1">
                <a:tableStyleId>{7DF18680-E054-41AD-8BC1-D1AEF772440D}</a:tableStyleId>
              </a:tblPr>
              <a:tblGrid>
                <a:gridCol w="1647825">
                  <a:extLst>
                    <a:ext uri="{9D8B030D-6E8A-4147-A177-3AD203B41FA5}">
                      <a16:colId xmlns:a16="http://schemas.microsoft.com/office/drawing/2014/main" val="2762067195"/>
                    </a:ext>
                  </a:extLst>
                </a:gridCol>
                <a:gridCol w="4114800">
                  <a:extLst>
                    <a:ext uri="{9D8B030D-6E8A-4147-A177-3AD203B41FA5}">
                      <a16:colId xmlns:a16="http://schemas.microsoft.com/office/drawing/2014/main" val="1025087661"/>
                    </a:ext>
                  </a:extLst>
                </a:gridCol>
                <a:gridCol w="5761039">
                  <a:extLst>
                    <a:ext uri="{9D8B030D-6E8A-4147-A177-3AD203B41FA5}">
                      <a16:colId xmlns:a16="http://schemas.microsoft.com/office/drawing/2014/main" val="2689538617"/>
                    </a:ext>
                  </a:extLst>
                </a:gridCol>
              </a:tblGrid>
              <a:tr h="862083">
                <a:tc>
                  <a:txBody>
                    <a:bodyPr/>
                    <a:lstStyle/>
                    <a:p>
                      <a:pPr algn="r"/>
                      <a:r>
                        <a:rPr lang="en-US" dirty="0"/>
                        <a:t>11:30 – 12:30</a:t>
                      </a:r>
                    </a:p>
                  </a:txBody>
                  <a:tcPr/>
                </a:tc>
                <a:tc>
                  <a:txBody>
                    <a:bodyPr/>
                    <a:lstStyle/>
                    <a:p>
                      <a:r>
                        <a:rPr lang="en-US" dirty="0">
                          <a:solidFill>
                            <a:srgbClr val="FF0000"/>
                          </a:solidFill>
                        </a:rPr>
                        <a:t>What’s new in Visual Studio for UWP Developers</a:t>
                      </a:r>
                      <a:r>
                        <a:rPr lang="en-US" dirty="0"/>
                        <a:t/>
                      </a:r>
                      <a:br>
                        <a:rPr lang="en-US" dirty="0"/>
                      </a:br>
                      <a:r>
                        <a:rPr lang="en-US" dirty="0"/>
                        <a:t>Marriott 7</a:t>
                      </a:r>
                    </a:p>
                  </a:txBody>
                  <a:tcPr/>
                </a:tc>
                <a:tc>
                  <a:txBody>
                    <a:bodyPr/>
                    <a:lstStyle/>
                    <a:p>
                      <a:endParaRPr lang="en-US" dirty="0"/>
                    </a:p>
                  </a:txBody>
                  <a:tcPr/>
                </a:tc>
                <a:extLst>
                  <a:ext uri="{0D108BD9-81ED-4DB2-BD59-A6C34878D82A}">
                    <a16:rowId xmlns:a16="http://schemas.microsoft.com/office/drawing/2014/main" val="2085132217"/>
                  </a:ext>
                </a:extLst>
              </a:tr>
              <a:tr h="862083">
                <a:tc>
                  <a:txBody>
                    <a:bodyPr/>
                    <a:lstStyle/>
                    <a:p>
                      <a:pPr algn="r"/>
                      <a:r>
                        <a:rPr lang="en-US" dirty="0"/>
                        <a:t>14:00 – 15:00</a:t>
                      </a:r>
                    </a:p>
                  </a:txBody>
                  <a:tcPr/>
                </a:tc>
                <a:tc>
                  <a:txBody>
                    <a:bodyPr/>
                    <a:lstStyle/>
                    <a:p>
                      <a:r>
                        <a:rPr lang="en-US" dirty="0">
                          <a:solidFill>
                            <a:srgbClr val="FF0000"/>
                          </a:solidFill>
                        </a:rPr>
                        <a:t>Pen and Inking: Inking at the Speed of Thought</a:t>
                      </a:r>
                    </a:p>
                    <a:p>
                      <a:r>
                        <a:rPr lang="en-US" dirty="0"/>
                        <a:t>Marriott 8</a:t>
                      </a:r>
                    </a:p>
                  </a:txBody>
                  <a:tcPr/>
                </a:tc>
                <a:tc>
                  <a:txBody>
                    <a:bodyPr/>
                    <a:lstStyle/>
                    <a:p>
                      <a:endParaRPr lang="en-US" dirty="0"/>
                    </a:p>
                  </a:txBody>
                  <a:tcPr/>
                </a:tc>
                <a:extLst>
                  <a:ext uri="{0D108BD9-81ED-4DB2-BD59-A6C34878D82A}">
                    <a16:rowId xmlns:a16="http://schemas.microsoft.com/office/drawing/2014/main" val="1641709895"/>
                  </a:ext>
                </a:extLst>
              </a:tr>
              <a:tr h="1120708">
                <a:tc>
                  <a:txBody>
                    <a:bodyPr/>
                    <a:lstStyle/>
                    <a:p>
                      <a:pPr algn="r"/>
                      <a:r>
                        <a:rPr lang="en-US" dirty="0"/>
                        <a:t>15:30 – 16:30</a:t>
                      </a:r>
                    </a:p>
                  </a:txBody>
                  <a:tcPr/>
                </a:tc>
                <a:tc>
                  <a:txBody>
                    <a:bodyPr/>
                    <a:lstStyle/>
                    <a:p>
                      <a:r>
                        <a:rPr lang="en-US" dirty="0">
                          <a:solidFill>
                            <a:srgbClr val="FF0000"/>
                          </a:solidFill>
                        </a:rPr>
                        <a:t>Creating Beautiful UX in a Real World App with Visuals, Animations and Effects</a:t>
                      </a:r>
                    </a:p>
                    <a:p>
                      <a:r>
                        <a:rPr lang="en-US" dirty="0" err="1"/>
                        <a:t>Moscone</a:t>
                      </a:r>
                      <a:r>
                        <a:rPr lang="en-US" dirty="0"/>
                        <a:t> 2001</a:t>
                      </a:r>
                    </a:p>
                  </a:txBody>
                  <a:tcPr/>
                </a:tc>
                <a:tc>
                  <a:txBody>
                    <a:bodyPr/>
                    <a:lstStyle/>
                    <a:p>
                      <a:endParaRPr lang="en-US" dirty="0"/>
                    </a:p>
                  </a:txBody>
                  <a:tcPr/>
                </a:tc>
                <a:extLst>
                  <a:ext uri="{0D108BD9-81ED-4DB2-BD59-A6C34878D82A}">
                    <a16:rowId xmlns:a16="http://schemas.microsoft.com/office/drawing/2014/main" val="1606125460"/>
                  </a:ext>
                </a:extLst>
              </a:tr>
              <a:tr h="792479">
                <a:tc>
                  <a:txBody>
                    <a:bodyPr/>
                    <a:lstStyle/>
                    <a:p>
                      <a:pPr algn="r"/>
                      <a:r>
                        <a:rPr lang="en-US" dirty="0"/>
                        <a:t>17:00 – 18:00</a:t>
                      </a:r>
                    </a:p>
                  </a:txBody>
                  <a:tcPr/>
                </a:tc>
                <a:tc>
                  <a:txBody>
                    <a:bodyPr/>
                    <a:lstStyle/>
                    <a:p>
                      <a:r>
                        <a:rPr lang="en-US" dirty="0">
                          <a:solidFill>
                            <a:srgbClr val="FF0000"/>
                          </a:solidFill>
                        </a:rPr>
                        <a:t>Building Great UWP Apps for Xbox</a:t>
                      </a:r>
                    </a:p>
                    <a:p>
                      <a:r>
                        <a:rPr lang="en-US" dirty="0"/>
                        <a:t>Marriott 8</a:t>
                      </a:r>
                    </a:p>
                  </a:txBody>
                  <a:tcPr/>
                </a:tc>
                <a:tc>
                  <a:txBody>
                    <a:bodyPr/>
                    <a:lstStyle/>
                    <a:p>
                      <a:r>
                        <a:rPr lang="en-US" dirty="0">
                          <a:solidFill>
                            <a:srgbClr val="FF0000"/>
                          </a:solidFill>
                        </a:rPr>
                        <a:t>Cortana: Step-by-Step on How to Teach Cortana to Proactively Engage with your App</a:t>
                      </a:r>
                    </a:p>
                    <a:p>
                      <a:r>
                        <a:rPr lang="en-US" dirty="0" err="1"/>
                        <a:t>Moscone</a:t>
                      </a:r>
                      <a:r>
                        <a:rPr lang="en-US" dirty="0"/>
                        <a:t> 2005</a:t>
                      </a:r>
                    </a:p>
                  </a:txBody>
                  <a:tcPr/>
                </a:tc>
                <a:extLst>
                  <a:ext uri="{0D108BD9-81ED-4DB2-BD59-A6C34878D82A}">
                    <a16:rowId xmlns:a16="http://schemas.microsoft.com/office/drawing/2014/main" val="1392656908"/>
                  </a:ext>
                </a:extLst>
              </a:tr>
              <a:tr h="449579">
                <a:tc>
                  <a:txBody>
                    <a:bodyPr/>
                    <a:lstStyle/>
                    <a:p>
                      <a:pPr algn="r"/>
                      <a:r>
                        <a:rPr lang="en-US" dirty="0"/>
                        <a:t>18:30 – 19:30</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976361780"/>
                  </a:ext>
                </a:extLst>
              </a:tr>
            </a:tbl>
          </a:graphicData>
        </a:graphic>
      </p:graphicFrame>
    </p:spTree>
    <p:extLst>
      <p:ext uri="{BB962C8B-B14F-4D97-AF65-F5344CB8AC3E}">
        <p14:creationId xmlns:p14="http://schemas.microsoft.com/office/powerpoint/2010/main" val="246509677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a:solidFill>
                  <a:srgbClr val="FF0000"/>
                </a:solidFill>
              </a:rPr>
              <a:t>UWP Code Lab Related Sessions</a:t>
            </a:r>
            <a:r>
              <a:rPr lang="en-US" dirty="0"/>
              <a:t/>
            </a:r>
            <a:br>
              <a:rPr lang="en-US" dirty="0"/>
            </a:br>
            <a:r>
              <a:rPr lang="en-US" dirty="0"/>
              <a:t>Friday 04/01</a:t>
            </a:r>
          </a:p>
        </p:txBody>
      </p:sp>
      <p:graphicFrame>
        <p:nvGraphicFramePr>
          <p:cNvPr id="6" name="Table 5"/>
          <p:cNvGraphicFramePr>
            <a:graphicFrameLocks noGrp="1"/>
          </p:cNvGraphicFramePr>
          <p:nvPr>
            <p:extLst>
              <p:ext uri="{D42A27DB-BD31-4B8C-83A1-F6EECF244321}">
                <p14:modId xmlns:p14="http://schemas.microsoft.com/office/powerpoint/2010/main" val="1776333890"/>
              </p:ext>
            </p:extLst>
          </p:nvPr>
        </p:nvGraphicFramePr>
        <p:xfrm>
          <a:off x="457200" y="2136774"/>
          <a:ext cx="11514138" cy="4537377"/>
        </p:xfrm>
        <a:graphic>
          <a:graphicData uri="http://schemas.openxmlformats.org/drawingml/2006/table">
            <a:tbl>
              <a:tblPr bandRow="1">
                <a:tableStyleId>{7DF18680-E054-41AD-8BC1-D1AEF772440D}</a:tableStyleId>
              </a:tblPr>
              <a:tblGrid>
                <a:gridCol w="1646237">
                  <a:extLst>
                    <a:ext uri="{9D8B030D-6E8A-4147-A177-3AD203B41FA5}">
                      <a16:colId xmlns:a16="http://schemas.microsoft.com/office/drawing/2014/main" val="2762067195"/>
                    </a:ext>
                  </a:extLst>
                </a:gridCol>
                <a:gridCol w="4114800">
                  <a:extLst>
                    <a:ext uri="{9D8B030D-6E8A-4147-A177-3AD203B41FA5}">
                      <a16:colId xmlns:a16="http://schemas.microsoft.com/office/drawing/2014/main" val="1025087661"/>
                    </a:ext>
                  </a:extLst>
                </a:gridCol>
                <a:gridCol w="5753101">
                  <a:extLst>
                    <a:ext uri="{9D8B030D-6E8A-4147-A177-3AD203B41FA5}">
                      <a16:colId xmlns:a16="http://schemas.microsoft.com/office/drawing/2014/main" val="3047056754"/>
                    </a:ext>
                  </a:extLst>
                </a:gridCol>
              </a:tblGrid>
              <a:tr h="1303988">
                <a:tc>
                  <a:txBody>
                    <a:bodyPr/>
                    <a:lstStyle/>
                    <a:p>
                      <a:pPr algn="r"/>
                      <a:r>
                        <a:rPr lang="en-US" dirty="0"/>
                        <a:t>09:00 – 10:00</a:t>
                      </a:r>
                    </a:p>
                  </a:txBody>
                  <a:tcPr/>
                </a:tc>
                <a:tc>
                  <a:txBody>
                    <a:bodyPr/>
                    <a:lstStyle/>
                    <a:p>
                      <a:r>
                        <a:rPr lang="en-US" dirty="0">
                          <a:solidFill>
                            <a:srgbClr val="FF0000"/>
                          </a:solidFill>
                        </a:rPr>
                        <a:t>Universal Windows Application Lifecycle: From Activation to Background Execution, Multitasking and Extended Execution</a:t>
                      </a:r>
                      <a:r>
                        <a:rPr lang="en-US" dirty="0"/>
                        <a:t/>
                      </a:r>
                      <a:br>
                        <a:rPr lang="en-US" dirty="0"/>
                      </a:br>
                      <a:r>
                        <a:rPr lang="en-US" dirty="0" err="1"/>
                        <a:t>Moscone</a:t>
                      </a:r>
                      <a:r>
                        <a:rPr lang="en-US" dirty="0"/>
                        <a:t> 2005</a:t>
                      </a:r>
                    </a:p>
                  </a:txBody>
                  <a:tcPr/>
                </a:tc>
                <a:tc>
                  <a:txBody>
                    <a:bodyPr/>
                    <a:lstStyle/>
                    <a:p>
                      <a:endParaRPr lang="en-US" dirty="0"/>
                    </a:p>
                  </a:txBody>
                  <a:tcPr/>
                </a:tc>
                <a:extLst>
                  <a:ext uri="{0D108BD9-81ED-4DB2-BD59-A6C34878D82A}">
                    <a16:rowId xmlns:a16="http://schemas.microsoft.com/office/drawing/2014/main" val="2085132217"/>
                  </a:ext>
                </a:extLst>
              </a:tr>
              <a:tr h="1024779">
                <a:tc>
                  <a:txBody>
                    <a:bodyPr/>
                    <a:lstStyle/>
                    <a:p>
                      <a:pPr algn="r"/>
                      <a:r>
                        <a:rPr lang="en-US" dirty="0"/>
                        <a:t>10:30 – 11:30</a:t>
                      </a:r>
                    </a:p>
                  </a:txBody>
                  <a:tcPr/>
                </a:tc>
                <a:tc>
                  <a:txBody>
                    <a:bodyPr/>
                    <a:lstStyle/>
                    <a:p>
                      <a:r>
                        <a:rPr lang="en-US" dirty="0">
                          <a:solidFill>
                            <a:srgbClr val="FF0000"/>
                          </a:solidFill>
                        </a:rPr>
                        <a:t>HoloLens: Building UWP 2D Apps</a:t>
                      </a:r>
                    </a:p>
                    <a:p>
                      <a:r>
                        <a:rPr lang="en-US" dirty="0"/>
                        <a:t>Marriott 9</a:t>
                      </a:r>
                    </a:p>
                  </a:txBody>
                  <a:tcPr/>
                </a:tc>
                <a:tc>
                  <a:txBody>
                    <a:bodyPr/>
                    <a:lstStyle/>
                    <a:p>
                      <a:endParaRPr lang="en-US" dirty="0"/>
                    </a:p>
                  </a:txBody>
                  <a:tcPr/>
                </a:tc>
                <a:extLst>
                  <a:ext uri="{0D108BD9-81ED-4DB2-BD59-A6C34878D82A}">
                    <a16:rowId xmlns:a16="http://schemas.microsoft.com/office/drawing/2014/main" val="1641709895"/>
                  </a:ext>
                </a:extLst>
              </a:tr>
              <a:tr h="1024779">
                <a:tc>
                  <a:txBody>
                    <a:bodyPr/>
                    <a:lstStyle/>
                    <a:p>
                      <a:pPr algn="r"/>
                      <a:r>
                        <a:rPr lang="en-US" dirty="0"/>
                        <a:t>12:30 – 13:30</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06125460"/>
                  </a:ext>
                </a:extLst>
              </a:tr>
              <a:tr h="1024779">
                <a:tc>
                  <a:txBody>
                    <a:bodyPr/>
                    <a:lstStyle/>
                    <a:p>
                      <a:pPr algn="r"/>
                      <a:r>
                        <a:rPr lang="en-US" dirty="0"/>
                        <a:t>14:00 – 15:00</a:t>
                      </a:r>
                    </a:p>
                  </a:txBody>
                  <a:tcPr/>
                </a:tc>
                <a:tc>
                  <a:txBody>
                    <a:bodyPr/>
                    <a:lstStyle/>
                    <a:p>
                      <a:r>
                        <a:rPr lang="en-US">
                          <a:solidFill>
                            <a:srgbClr val="FF0000"/>
                          </a:solidFill>
                        </a:rPr>
                        <a:t>Continuum for phone: Optimizing Windows apps across screens</a:t>
                      </a:r>
                    </a:p>
                    <a:p>
                      <a:r>
                        <a:rPr lang="en-US"/>
                        <a:t>Moscone</a:t>
                      </a:r>
                      <a:r>
                        <a:rPr lang="en-US" baseline="0"/>
                        <a:t> 2001</a:t>
                      </a:r>
                      <a:endParaRPr lang="en-US" dirty="0"/>
                    </a:p>
                  </a:txBody>
                  <a:tcPr/>
                </a:tc>
                <a:tc>
                  <a:txBody>
                    <a:bodyPr/>
                    <a:lstStyle/>
                    <a:p>
                      <a:endParaRPr lang="en-US" dirty="0"/>
                    </a:p>
                  </a:txBody>
                  <a:tcPr/>
                </a:tc>
                <a:extLst>
                  <a:ext uri="{0D108BD9-81ED-4DB2-BD59-A6C34878D82A}">
                    <a16:rowId xmlns:a16="http://schemas.microsoft.com/office/drawing/2014/main" val="1392656908"/>
                  </a:ext>
                </a:extLst>
              </a:tr>
            </a:tbl>
          </a:graphicData>
        </a:graphic>
      </p:graphicFrame>
    </p:spTree>
    <p:extLst>
      <p:ext uri="{BB962C8B-B14F-4D97-AF65-F5344CB8AC3E}">
        <p14:creationId xmlns:p14="http://schemas.microsoft.com/office/powerpoint/2010/main" val="338564966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 this module…</a:t>
            </a:r>
            <a:endParaRPr lang="en-US" dirty="0"/>
          </a:p>
        </p:txBody>
      </p:sp>
    </p:spTree>
    <p:extLst>
      <p:ext uri="{BB962C8B-B14F-4D97-AF65-F5344CB8AC3E}">
        <p14:creationId xmlns:p14="http://schemas.microsoft.com/office/powerpoint/2010/main" val="15686227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Inking </a:t>
            </a:r>
            <a:endParaRPr lang="en-US" dirty="0"/>
          </a:p>
        </p:txBody>
      </p:sp>
      <p:sp>
        <p:nvSpPr>
          <p:cNvPr id="3" name="Content Placeholder 2"/>
          <p:cNvSpPr>
            <a:spLocks noGrp="1"/>
          </p:cNvSpPr>
          <p:nvPr>
            <p:ph type="body" sz="quarter" idx="10"/>
          </p:nvPr>
        </p:nvSpPr>
        <p:spPr>
          <a:xfrm>
            <a:off x="274638" y="1212850"/>
            <a:ext cx="11887200" cy="5027612"/>
          </a:xfrm>
        </p:spPr>
        <p:txBody>
          <a:bodyPr>
            <a:normAutofit/>
          </a:bodyPr>
          <a:lstStyle/>
          <a:p>
            <a:pPr lvl="1"/>
            <a:endParaRPr lang="en-US" sz="1224" dirty="0"/>
          </a:p>
          <a:p>
            <a:pPr marL="0" indent="0">
              <a:buNone/>
            </a:pPr>
            <a:r>
              <a:rPr lang="en-US" dirty="0" smtClean="0"/>
              <a:t>Ink Tool Bar </a:t>
            </a:r>
          </a:p>
          <a:p>
            <a:pPr marL="757735" lvl="1" indent="-291436"/>
            <a:r>
              <a:rPr lang="en-US" dirty="0"/>
              <a:t>Easy to implement </a:t>
            </a:r>
          </a:p>
          <a:p>
            <a:pPr marL="757735" lvl="1" indent="-291436"/>
            <a:r>
              <a:rPr lang="en-US" dirty="0"/>
              <a:t>Consistent Experience </a:t>
            </a:r>
            <a:endParaRPr lang="en-US" dirty="0" smtClean="0"/>
          </a:p>
          <a:p>
            <a:pPr marL="466298" lvl="1" indent="0">
              <a:buNone/>
            </a:pPr>
            <a:endParaRPr lang="en-US" sz="1071" dirty="0"/>
          </a:p>
          <a:p>
            <a:pPr marL="0" indent="0">
              <a:buNone/>
            </a:pPr>
            <a:r>
              <a:rPr lang="en-US" dirty="0" smtClean="0"/>
              <a:t>Multimodal </a:t>
            </a:r>
          </a:p>
          <a:p>
            <a:pPr marL="757735" lvl="1" indent="-291436"/>
            <a:r>
              <a:rPr lang="en-US" dirty="0" smtClean="0"/>
              <a:t>Simultaneous </a:t>
            </a:r>
            <a:r>
              <a:rPr lang="en-US" dirty="0"/>
              <a:t>Pen and Touch </a:t>
            </a:r>
            <a:r>
              <a:rPr lang="en-US" dirty="0" smtClean="0"/>
              <a:t>Support</a:t>
            </a:r>
          </a:p>
          <a:p>
            <a:pPr marL="757735" lvl="1" indent="-291436"/>
            <a:endParaRPr lang="en-US" dirty="0"/>
          </a:p>
          <a:p>
            <a:pPr marL="466298" lvl="1" indent="0">
              <a:buNone/>
            </a:pPr>
            <a:endParaRPr lang="en-US" dirty="0" smtClean="0"/>
          </a:p>
          <a:p>
            <a:pPr marL="0" indent="0">
              <a:buNone/>
            </a:pPr>
            <a:endParaRPr lang="en-US" dirty="0"/>
          </a:p>
          <a:p>
            <a:endParaRPr lang="en-US" dirty="0"/>
          </a:p>
        </p:txBody>
      </p:sp>
      <p:sp>
        <p:nvSpPr>
          <p:cNvPr id="5" name="Footer Placeholder 4"/>
          <p:cNvSpPr>
            <a:spLocks noGrp="1"/>
          </p:cNvSpPr>
          <p:nvPr>
            <p:ph type="ftr" sz="quarter" idx="4294967295"/>
          </p:nvPr>
        </p:nvSpPr>
        <p:spPr/>
        <p:txBody>
          <a:bodyPr/>
          <a:lstStyle/>
          <a:p>
            <a:r>
              <a:rPr lang="en-US" dirty="0" smtClean="0"/>
              <a:t> </a:t>
            </a:r>
            <a:endParaRPr lang="en-US" dirty="0"/>
          </a:p>
        </p:txBody>
      </p:sp>
      <p:pic>
        <p:nvPicPr>
          <p:cNvPr id="24" name="Motion Study - Pen Palett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331779" y="1716471"/>
            <a:ext cx="4373446" cy="2460064"/>
          </a:xfrm>
          <a:prstGeom prst="rect">
            <a:avLst/>
          </a:prstGeom>
        </p:spPr>
      </p:pic>
      <p:sp>
        <p:nvSpPr>
          <p:cNvPr id="25" name="Rectangle 24"/>
          <p:cNvSpPr/>
          <p:nvPr/>
        </p:nvSpPr>
        <p:spPr>
          <a:xfrm>
            <a:off x="6237527" y="1188874"/>
            <a:ext cx="5743239" cy="406265"/>
          </a:xfrm>
          <a:prstGeom prst="rect">
            <a:avLst/>
          </a:prstGeom>
        </p:spPr>
        <p:txBody>
          <a:bodyPr wrap="none">
            <a:spAutoFit/>
          </a:bodyPr>
          <a:lstStyle/>
          <a:p>
            <a:pPr marL="932597" lvl="1">
              <a:buClr>
                <a:srgbClr val="1F497D">
                  <a:lumMod val="60000"/>
                  <a:lumOff val="40000"/>
                </a:srgbClr>
              </a:buClr>
            </a:pPr>
            <a:r>
              <a:rPr lang="en-US" sz="2040" dirty="0">
                <a:latin typeface="Consolas" panose="020B0609020204030204" pitchFamily="49" charset="0"/>
                <a:cs typeface="Consolas" panose="020B0609020204030204" pitchFamily="49" charset="0"/>
              </a:rPr>
              <a:t>&lt;</a:t>
            </a:r>
            <a:r>
              <a:rPr lang="en-US" sz="2040" dirty="0" err="1">
                <a:solidFill>
                  <a:srgbClr val="00B050"/>
                </a:solidFill>
                <a:latin typeface="Consolas" panose="020B0609020204030204" pitchFamily="49" charset="0"/>
                <a:cs typeface="Consolas" panose="020B0609020204030204" pitchFamily="49" charset="0"/>
              </a:rPr>
              <a:t>InkCanvas</a:t>
            </a:r>
            <a:r>
              <a:rPr lang="en-US" sz="2040" dirty="0">
                <a:latin typeface="Consolas" panose="020B0609020204030204" pitchFamily="49" charset="0"/>
                <a:cs typeface="Consolas" panose="020B0609020204030204" pitchFamily="49" charset="0"/>
              </a:rPr>
              <a:t> </a:t>
            </a:r>
            <a:r>
              <a:rPr lang="en-US" sz="2040" dirty="0" smtClean="0">
                <a:latin typeface="Consolas" panose="020B0609020204030204" pitchFamily="49" charset="0"/>
                <a:cs typeface="Consolas" panose="020B0609020204030204" pitchFamily="49" charset="0"/>
              </a:rPr>
              <a:t>x:Name=“myInkCanvas</a:t>
            </a:r>
            <a:r>
              <a:rPr lang="en-US" sz="2040" dirty="0">
                <a:latin typeface="Consolas" panose="020B0609020204030204" pitchFamily="49" charset="0"/>
                <a:cs typeface="Consolas" panose="020B0609020204030204" pitchFamily="49" charset="0"/>
              </a:rPr>
              <a:t>”&gt;</a:t>
            </a:r>
          </a:p>
        </p:txBody>
      </p:sp>
      <p:pic>
        <p:nvPicPr>
          <p:cNvPr id="27" name="E0BB2D2E">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7331779" y="4307034"/>
            <a:ext cx="4373446" cy="2464275"/>
          </a:xfrm>
          <a:prstGeom prst="rect">
            <a:avLst/>
          </a:prstGeom>
        </p:spPr>
      </p:pic>
    </p:spTree>
    <p:extLst>
      <p:ext uri="{BB962C8B-B14F-4D97-AF65-F5344CB8AC3E}">
        <p14:creationId xmlns:p14="http://schemas.microsoft.com/office/powerpoint/2010/main" val="16166427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1000"/>
                                        <p:tgtEl>
                                          <p:spTgt spid="25">
                                            <p:txEl>
                                              <p:pRg st="0" end="0"/>
                                            </p:txEl>
                                          </p:spTgt>
                                        </p:tgtEl>
                                      </p:cBhvr>
                                    </p:animEffect>
                                    <p:anim calcmode="lin" valueType="num">
                                      <p:cBhvr>
                                        <p:cTn id="8" dur="10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1000"/>
                                        <p:tgtEl>
                                          <p:spTgt spid="24"/>
                                        </p:tgtEl>
                                      </p:cBhvr>
                                    </p:animEffect>
                                    <p:anim calcmode="lin" valueType="num">
                                      <p:cBhvr>
                                        <p:cTn id="32" dur="1000" fill="hold"/>
                                        <p:tgtEl>
                                          <p:spTgt spid="24"/>
                                        </p:tgtEl>
                                        <p:attrNameLst>
                                          <p:attrName>ppt_x</p:attrName>
                                        </p:attrNameLst>
                                      </p:cBhvr>
                                      <p:tavLst>
                                        <p:tav tm="0">
                                          <p:val>
                                            <p:strVal val="#ppt_x"/>
                                          </p:val>
                                        </p:tav>
                                        <p:tav tm="100000">
                                          <p:val>
                                            <p:strVal val="#ppt_x"/>
                                          </p:val>
                                        </p:tav>
                                      </p:tavLst>
                                    </p:anim>
                                    <p:anim calcmode="lin" valueType="num">
                                      <p:cBhvr>
                                        <p:cTn id="3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1000"/>
                                        <p:tgtEl>
                                          <p:spTgt spid="3">
                                            <p:txEl>
                                              <p:pRg st="5" end="5"/>
                                            </p:txEl>
                                          </p:spTgt>
                                        </p:tgtEl>
                                      </p:cBhvr>
                                    </p:animEffect>
                                    <p:anim calcmode="lin" valueType="num">
                                      <p:cBhvr>
                                        <p:cTn id="3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1000"/>
                                        <p:tgtEl>
                                          <p:spTgt spid="27"/>
                                        </p:tgtEl>
                                      </p:cBhvr>
                                    </p:animEffect>
                                    <p:anim calcmode="lin" valueType="num">
                                      <p:cBhvr>
                                        <p:cTn id="51" dur="1000" fill="hold"/>
                                        <p:tgtEl>
                                          <p:spTgt spid="27"/>
                                        </p:tgtEl>
                                        <p:attrNameLst>
                                          <p:attrName>ppt_x</p:attrName>
                                        </p:attrNameLst>
                                      </p:cBhvr>
                                      <p:tavLst>
                                        <p:tav tm="0">
                                          <p:val>
                                            <p:strVal val="#ppt_x"/>
                                          </p:val>
                                        </p:tav>
                                        <p:tav tm="100000">
                                          <p:val>
                                            <p:strVal val="#ppt_x"/>
                                          </p:val>
                                        </p:tav>
                                      </p:tavLst>
                                    </p:anim>
                                    <p:anim calcmode="lin" valueType="num">
                                      <p:cBhvr>
                                        <p:cTn id="5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53" fill="hold" display="0">
                  <p:stCondLst>
                    <p:cond delay="indefinite"/>
                  </p:stCondLst>
                </p:cTn>
                <p:tgtEl>
                  <p:spTgt spid="24"/>
                </p:tgtEl>
              </p:cMediaNode>
            </p:video>
            <p:video>
              <p:cMediaNode vol="80000">
                <p:cTn id="54" fill="hold" display="0">
                  <p:stCondLst>
                    <p:cond delay="indefinite"/>
                  </p:stCondLst>
                </p:cTn>
                <p:tgtEl>
                  <p:spTgt spid="27"/>
                </p:tgtEl>
              </p:cMediaNode>
            </p:video>
          </p:childTnLst>
        </p:cTn>
      </p:par>
    </p:tnLst>
  </p:timing>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1_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Read-Only]" id="{62C8F834-9186-4898-AE6F-C61716902C44}" vid="{D032FD0F-7DAB-4113-97A5-C89486A2E43E}"/>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85c541c-390e-4fa8-b262-5da5c5cfad75">
      <UserInfo>
        <DisplayName>Jaime Rodriguez</DisplayName>
        <AccountId>18</AccountId>
        <AccountType/>
      </UserInfo>
      <UserInfo>
        <DisplayName>Larry Lieberman</DisplayName>
        <AccountId>9</AccountId>
        <AccountType/>
      </UserInfo>
      <UserInfo>
        <DisplayName>Jon Galloway</DisplayName>
        <AccountId>15</AccountId>
        <AccountType/>
      </UserInfo>
      <UserInfo>
        <DisplayName>Richard diZerega</DisplayName>
        <AccountId>17</AccountId>
        <AccountType/>
      </UserInfo>
      <UserInfo>
        <DisplayName>Brian Peek</DisplayName>
        <AccountId>20</AccountId>
        <AccountType/>
      </UserInfo>
      <UserInfo>
        <DisplayName>Pete Brown (DX/TED)</DisplayName>
        <AccountId>12</AccountId>
        <AccountType/>
      </UserInfo>
      <UserInfo>
        <DisplayName>Petri Tapio Wilhelmsen</DisplayName>
        <AccountId>13</AccountId>
        <AccountType/>
      </UserInfo>
      <UserInfo>
        <DisplayName>Andy Wigley</DisplayName>
        <AccountId>10</AccountId>
        <AccountType/>
      </UserInfo>
      <UserInfo>
        <DisplayName>Romit Girdhar</DisplayName>
        <AccountId>11</AccountId>
        <AccountType/>
      </UserInfo>
      <UserInfo>
        <DisplayName>Thiago Almeida</DisplayName>
        <AccountId>14</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50271A20F7B3C41B827A8F04D548019" ma:contentTypeVersion="2" ma:contentTypeDescription="Create a new document." ma:contentTypeScope="" ma:versionID="0f5b4adeca3fa452dfd663ff4e0777e3">
  <xsd:schema xmlns:xsd="http://www.w3.org/2001/XMLSchema" xmlns:xs="http://www.w3.org/2001/XMLSchema" xmlns:p="http://schemas.microsoft.com/office/2006/metadata/properties" xmlns:ns2="f85c541c-390e-4fa8-b262-5da5c5cfad75" targetNamespace="http://schemas.microsoft.com/office/2006/metadata/properties" ma:root="true" ma:fieldsID="592d4a22e1cc7090506e0998bb31d05e" ns2:_="">
    <xsd:import namespace="f85c541c-390e-4fa8-b262-5da5c5cfad75"/>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5c541c-390e-4fa8-b262-5da5c5cfad7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85c541c-390e-4fa8-b262-5da5c5cfad75"/>
    <ds:schemaRef ds:uri="http://www.w3.org/XML/1998/namespace"/>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16C79B61-263D-4889-954E-B7F93FBE66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5c541c-390e-4fa8-b262-5da5c5cfad7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1555</TotalTime>
  <Words>907</Words>
  <Application>Microsoft Office PowerPoint</Application>
  <PresentationFormat>Custom</PresentationFormat>
  <Paragraphs>120</Paragraphs>
  <Slides>17</Slides>
  <Notes>5</Notes>
  <HiddenSlides>0</HiddenSlides>
  <MMClips>2</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17</vt:i4>
      </vt:variant>
    </vt:vector>
  </HeadingPairs>
  <TitlesOfParts>
    <vt:vector size="29" baseType="lpstr">
      <vt:lpstr>Arial</vt:lpstr>
      <vt:lpstr>Calibri</vt:lpstr>
      <vt:lpstr>Consolas</vt:lpstr>
      <vt:lpstr>Segoe</vt:lpstr>
      <vt:lpstr>Segoe UI</vt:lpstr>
      <vt:lpstr>Segoe UI Light</vt:lpstr>
      <vt:lpstr>Segoe UI Semilight</vt:lpstr>
      <vt:lpstr>Wingdings</vt:lpstr>
      <vt:lpstr>5-30721_Build_2016_Template_Light</vt:lpstr>
      <vt:lpstr>5-30721_Build_2016_Template_Dark</vt:lpstr>
      <vt:lpstr>1_5-30721_Build_2016_Template_Light</vt:lpstr>
      <vt:lpstr>1_BUILD CHARCOAL BACKGROUND</vt:lpstr>
      <vt:lpstr>PowerPoint Presentation</vt:lpstr>
      <vt:lpstr>Build Code Lab  UWP Development 2:  more personal Computing</vt:lpstr>
      <vt:lpstr>Proctors</vt:lpstr>
      <vt:lpstr>UWP Lab Modules</vt:lpstr>
      <vt:lpstr>UWP Code Lab Related Sessions Wednesday 03/30</vt:lpstr>
      <vt:lpstr>UWP Code Lab Related Sessions Thursday 03/31</vt:lpstr>
      <vt:lpstr>UWP Code Lab Related Sessions Friday 04/01</vt:lpstr>
      <vt:lpstr>In this module…</vt:lpstr>
      <vt:lpstr>Inking </vt:lpstr>
      <vt:lpstr>Cortana</vt:lpstr>
      <vt:lpstr>Getting setup…</vt:lpstr>
      <vt:lpstr>Install Code Snippets</vt:lpstr>
      <vt:lpstr>View lab manual</vt:lpstr>
      <vt:lpstr>View lab manual</vt:lpstr>
      <vt:lpstr>Please Complete An Evaluation Form Your input is important!</vt:lpstr>
      <vt:lpstr>Evaluate this session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Related Code Labs</dc:title>
  <dc:subject>&lt;Speech title here&gt;</dc:subject>
  <dc:creator>Larry Lieberman</dc:creator>
  <cp:keywords>Microsoft Build 2016</cp:keywords>
  <dc:description>Template: Mitchell Derrey, Silver Fox Productions
Formatting: 
Audience Type:</dc:description>
  <cp:lastModifiedBy>Andy Wigley</cp:lastModifiedBy>
  <cp:revision>37</cp:revision>
  <dcterms:created xsi:type="dcterms:W3CDTF">2016-03-17T22:33:17Z</dcterms:created>
  <dcterms:modified xsi:type="dcterms:W3CDTF">2016-03-30T15:33:09Z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0x010100F50271A20F7B3C41B827A8F04D548019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